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M PLUS 1" panose="020B0600070205080204" charset="-128"/>
      <p:regular r:id="rId30"/>
      <p:bold r:id="rId31"/>
    </p:embeddedFont>
    <p:embeddedFont>
      <p:font typeface="M PLUS 1 ExtraBold" panose="020B0600070205080204" charset="-128"/>
      <p:bold r:id="rId32"/>
    </p:embeddedFont>
    <p:embeddedFont>
      <p:font typeface="M PLUS 1 SemiBold" panose="020B0600070205080204" charset="-128"/>
      <p:regular r:id="rId33"/>
      <p:bold r:id="rId34"/>
    </p:embeddedFont>
    <p:embeddedFont>
      <p:font typeface="M PLUS 1p" panose="020B0600070205080204" charset="-128"/>
      <p:regular r:id="rId35"/>
      <p:bold r:id="rId36"/>
    </p:embeddedFont>
    <p:embeddedFont>
      <p:font typeface="M PLUS 1p Black" panose="020B0600070205080204" charset="-128"/>
      <p:bold r:id="rId37"/>
    </p:embeddedFont>
    <p:embeddedFont>
      <p:font typeface="M PLUS 1p ExtraBold" panose="020B0600070205080204" charset="-128"/>
      <p:bold r:id="rId38"/>
    </p:embeddedFont>
    <p:embeddedFont>
      <p:font typeface="M PLUS 1p Medium" panose="020B0600070205080204" charset="-128"/>
      <p:regular r:id="rId39"/>
      <p:bold r:id="rId40"/>
    </p:embeddedFont>
    <p:embeddedFont>
      <p:font typeface="Meiryo" panose="020B0604030504040204" pitchFamily="50" charset="-128"/>
      <p:regular r:id="rId41"/>
      <p:bold r:id="rId42"/>
      <p:italic r:id="rId43"/>
      <p:boldItalic r:id="rId44"/>
    </p:embeddedFont>
    <p:embeddedFont>
      <p:font typeface="Oswald" panose="00000500000000000000" pitchFamily="2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16814E-6CAE-45ED-A27B-61848CF66768}">
  <a:tblStyle styleId="{2616814E-6CAE-45ED-A27B-61848CF667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ami sato" userId="f27747335dc14d4b" providerId="LiveId" clId="{09C3998D-1C14-4D1F-B74D-AE4E2417642B}"/>
    <pc:docChg chg="custSel modSld">
      <pc:chgData name="manami sato" userId="f27747335dc14d4b" providerId="LiveId" clId="{09C3998D-1C14-4D1F-B74D-AE4E2417642B}" dt="2024-09-24T08:51:55.781" v="3" actId="478"/>
      <pc:docMkLst>
        <pc:docMk/>
      </pc:docMkLst>
      <pc:sldChg chg="delSp mod">
        <pc:chgData name="manami sato" userId="f27747335dc14d4b" providerId="LiveId" clId="{09C3998D-1C14-4D1F-B74D-AE4E2417642B}" dt="2024-09-24T08:51:55.781" v="3" actId="478"/>
        <pc:sldMkLst>
          <pc:docMk/>
          <pc:sldMk cId="0" sldId="277"/>
        </pc:sldMkLst>
        <pc:spChg chg="del">
          <ac:chgData name="manami sato" userId="f27747335dc14d4b" providerId="LiveId" clId="{09C3998D-1C14-4D1F-B74D-AE4E2417642B}" dt="2024-09-24T08:51:55.781" v="3" actId="478"/>
          <ac:spMkLst>
            <pc:docMk/>
            <pc:sldMk cId="0" sldId="277"/>
            <ac:spMk id="311" creationId="{00000000-0000-0000-0000-000000000000}"/>
          </ac:spMkLst>
        </pc:spChg>
      </pc:sldChg>
      <pc:sldChg chg="delSp mod">
        <pc:chgData name="manami sato" userId="f27747335dc14d4b" providerId="LiveId" clId="{09C3998D-1C14-4D1F-B74D-AE4E2417642B}" dt="2024-09-24T08:51:34.711" v="2" actId="478"/>
        <pc:sldMkLst>
          <pc:docMk/>
          <pc:sldMk cId="0" sldId="282"/>
        </pc:sldMkLst>
        <pc:spChg chg="del">
          <ac:chgData name="manami sato" userId="f27747335dc14d4b" providerId="LiveId" clId="{09C3998D-1C14-4D1F-B74D-AE4E2417642B}" dt="2024-09-24T08:51:34.711" v="2" actId="478"/>
          <ac:spMkLst>
            <pc:docMk/>
            <pc:sldMk cId="0" sldId="282"/>
            <ac:spMk id="402" creationId="{00000000-0000-0000-0000-000000000000}"/>
          </ac:spMkLst>
        </pc:spChg>
        <pc:spChg chg="del">
          <ac:chgData name="manami sato" userId="f27747335dc14d4b" providerId="LiveId" clId="{09C3998D-1C14-4D1F-B74D-AE4E2417642B}" dt="2024-09-24T08:51:34.215" v="1" actId="478"/>
          <ac:spMkLst>
            <pc:docMk/>
            <pc:sldMk cId="0" sldId="282"/>
            <ac:spMk id="403" creationId="{00000000-0000-0000-0000-000000000000}"/>
          </ac:spMkLst>
        </pc:spChg>
        <pc:spChg chg="del">
          <ac:chgData name="manami sato" userId="f27747335dc14d4b" providerId="LiveId" clId="{09C3998D-1C14-4D1F-B74D-AE4E2417642B}" dt="2024-09-24T08:51:33.560" v="0" actId="478"/>
          <ac:spMkLst>
            <pc:docMk/>
            <pc:sldMk cId="0" sldId="282"/>
            <ac:spMk id="40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8acaa098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8acaa098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82017d169d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82017d169d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82017d169d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82017d169d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82017d169d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82017d169d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2017d169d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82017d169d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db7b91ac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8db7b91ac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2017d169d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82017d169d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82017d169d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82017d169d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8db7b91a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8db7b91a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8db7b91ac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8db7b91ac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82017d169d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82017d169d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66b58670a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066b58670a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82017d169d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82017d169d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82017d169d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82017d169d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f8389bdb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f8389bdb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f8389bdb5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f8389bdb5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f8389bdb5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f8389bdb5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f8389bdb5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f8389bdb5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f8389bdb5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f8389bdb5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8db7b91aca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8db7b91aca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サービス紹介資料、個別相談、各種セミナーもご用意しておりますので、何なりとご相談くださいませ。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以上、ご清聴ありがとうございました。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37c38b5003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37c38b5003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0adfff30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80adfff30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82017d169d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82017d169d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0adfff30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80adfff30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82017d169d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82017d169d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2017d169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82017d169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82017d169d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82017d169d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表紙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 flipH="1">
            <a:off x="1013794" y="-1023237"/>
            <a:ext cx="5150475" cy="7185550"/>
          </a:xfrm>
          <a:prstGeom prst="flowChartManualInpu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16500" y="744575"/>
            <a:ext cx="5894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8F8FA"/>
              </a:buClr>
              <a:buSzPts val="4000"/>
              <a:buFont typeface="M PLUS 1"/>
              <a:buNone/>
              <a:defRPr sz="4000" b="1">
                <a:solidFill>
                  <a:srgbClr val="F8F8FA"/>
                </a:solidFill>
                <a:latin typeface="M PLUS 1"/>
                <a:ea typeface="M PLUS 1"/>
                <a:cs typeface="M PLUS 1"/>
                <a:sym typeface="M PLUS 1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sz="4000" b="1">
                <a:latin typeface="M PLUS 1"/>
                <a:ea typeface="M PLUS 1"/>
                <a:cs typeface="M PLUS 1"/>
                <a:sym typeface="M PLUS 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sz="4000" b="1">
                <a:latin typeface="M PLUS 1"/>
                <a:ea typeface="M PLUS 1"/>
                <a:cs typeface="M PLUS 1"/>
                <a:sym typeface="M PLUS 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sz="4000" b="1">
                <a:latin typeface="M PLUS 1"/>
                <a:ea typeface="M PLUS 1"/>
                <a:cs typeface="M PLUS 1"/>
                <a:sym typeface="M PLUS 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sz="4000" b="1">
                <a:latin typeface="M PLUS 1"/>
                <a:ea typeface="M PLUS 1"/>
                <a:cs typeface="M PLUS 1"/>
                <a:sym typeface="M PLUS 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sz="4000" b="1">
                <a:latin typeface="M PLUS 1"/>
                <a:ea typeface="M PLUS 1"/>
                <a:cs typeface="M PLUS 1"/>
                <a:sym typeface="M PLUS 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sz="4000" b="1">
                <a:latin typeface="M PLUS 1"/>
                <a:ea typeface="M PLUS 1"/>
                <a:cs typeface="M PLUS 1"/>
                <a:sym typeface="M PLUS 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sz="4000" b="1">
                <a:latin typeface="M PLUS 1"/>
                <a:ea typeface="M PLUS 1"/>
                <a:cs typeface="M PLUS 1"/>
                <a:sym typeface="M PLUS 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sz="4000" b="1">
                <a:latin typeface="M PLUS 1"/>
                <a:ea typeface="M PLUS 1"/>
                <a:cs typeface="M PLUS 1"/>
                <a:sym typeface="M PLUS 1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最後のページ">
  <p:cSld name="TITLE_1_1_1_1">
    <p:bg>
      <p:bgPr>
        <a:solidFill>
          <a:srgbClr val="2C3753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-6950" y="4426200"/>
            <a:ext cx="9177000" cy="71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/>
          <p:nvPr/>
        </p:nvSpPr>
        <p:spPr>
          <a:xfrm>
            <a:off x="7274126" y="4739425"/>
            <a:ext cx="15141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rgbClr val="B7B7B7"/>
                </a:solidFill>
              </a:rPr>
              <a:t>©️ Basic inc.</a:t>
            </a:r>
            <a:endParaRPr sz="1000">
              <a:solidFill>
                <a:srgbClr val="B7B7B7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B7B7B7"/>
              </a:solidFill>
            </a:endParaRPr>
          </a:p>
        </p:txBody>
      </p:sp>
      <p:pic>
        <p:nvPicPr>
          <p:cNvPr id="55" name="Google Shape;5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1409350"/>
            <a:ext cx="1870138" cy="15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1600" y="1554844"/>
            <a:ext cx="1585625" cy="140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7476" y="2840932"/>
            <a:ext cx="2742399" cy="19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8914" y="2864782"/>
            <a:ext cx="2709497" cy="19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4194" y="2497169"/>
            <a:ext cx="3758689" cy="27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44613" y="3915650"/>
            <a:ext cx="1001835" cy="8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2825" y="3828425"/>
            <a:ext cx="713975" cy="90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91475" y="235075"/>
            <a:ext cx="2742400" cy="1174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見出し 1">
  <p:cSld name="TITLE_1_5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/>
          <p:nvPr/>
        </p:nvSpPr>
        <p:spPr>
          <a:xfrm>
            <a:off x="-103750" y="1520450"/>
            <a:ext cx="9355200" cy="2181900"/>
          </a:xfrm>
          <a:prstGeom prst="rect">
            <a:avLst/>
          </a:prstGeom>
          <a:solidFill>
            <a:srgbClr val="2C38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2"/>
          <p:cNvSpPr txBox="1"/>
          <p:nvPr/>
        </p:nvSpPr>
        <p:spPr>
          <a:xfrm>
            <a:off x="7274126" y="4739425"/>
            <a:ext cx="15141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rgbClr val="B7B7B7"/>
                </a:solidFill>
              </a:rPr>
              <a:t>©️ Basic inc.</a:t>
            </a:r>
            <a:endParaRPr sz="1000">
              <a:solidFill>
                <a:srgbClr val="B7B7B7"/>
              </a:solidFill>
            </a:endParaRPr>
          </a:p>
        </p:txBody>
      </p:sp>
      <p:sp>
        <p:nvSpPr>
          <p:cNvPr id="66" name="Google Shape;66;p12"/>
          <p:cNvSpPr txBox="1">
            <a:spLocks noGrp="1"/>
          </p:cNvSpPr>
          <p:nvPr>
            <p:ph type="ctrTitle"/>
          </p:nvPr>
        </p:nvSpPr>
        <p:spPr>
          <a:xfrm>
            <a:off x="503461" y="744575"/>
            <a:ext cx="4857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ubTitle" idx="1"/>
          </p:nvPr>
        </p:nvSpPr>
        <p:spPr>
          <a:xfrm>
            <a:off x="503453" y="2834125"/>
            <a:ext cx="441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 PLUS 1p"/>
              <a:buNone/>
              <a:defRPr sz="11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 PLUS 1p"/>
              <a:buNone/>
              <a:defRPr sz="11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 PLUS 1p"/>
              <a:buNone/>
              <a:defRPr sz="11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 PLUS 1p"/>
              <a:buNone/>
              <a:defRPr sz="11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 PLUS 1p"/>
              <a:buNone/>
              <a:defRPr sz="11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 PLUS 1p"/>
              <a:buNone/>
              <a:defRPr sz="11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 PLUS 1p"/>
              <a:buNone/>
              <a:defRPr sz="11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 PLUS 1p"/>
              <a:buNone/>
              <a:defRPr sz="11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 PLUS 1p"/>
              <a:buNone/>
              <a:defRPr sz="11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扉ページ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-5375" y="1602500"/>
            <a:ext cx="9149400" cy="2036700"/>
          </a:xfrm>
          <a:prstGeom prst="rec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879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sz="2400" b="1">
                <a:latin typeface="M PLUS 1"/>
                <a:ea typeface="M PLUS 1"/>
                <a:cs typeface="M PLUS 1"/>
                <a:sym typeface="M PLUS 1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sz="2400" b="1">
                <a:latin typeface="M PLUS 1"/>
                <a:ea typeface="M PLUS 1"/>
                <a:cs typeface="M PLUS 1"/>
                <a:sym typeface="M PLUS 1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sz="2400" b="1">
                <a:latin typeface="M PLUS 1"/>
                <a:ea typeface="M PLUS 1"/>
                <a:cs typeface="M PLUS 1"/>
                <a:sym typeface="M PLUS 1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sz="2400" b="1">
                <a:latin typeface="M PLUS 1"/>
                <a:ea typeface="M PLUS 1"/>
                <a:cs typeface="M PLUS 1"/>
                <a:sym typeface="M PLUS 1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sz="2400" b="1">
                <a:latin typeface="M PLUS 1"/>
                <a:ea typeface="M PLUS 1"/>
                <a:cs typeface="M PLUS 1"/>
                <a:sym typeface="M PLUS 1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sz="2400" b="1">
                <a:latin typeface="M PLUS 1"/>
                <a:ea typeface="M PLUS 1"/>
                <a:cs typeface="M PLUS 1"/>
                <a:sym typeface="M PLUS 1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sz="2400" b="1">
                <a:latin typeface="M PLUS 1"/>
                <a:ea typeface="M PLUS 1"/>
                <a:cs typeface="M PLUS 1"/>
                <a:sym typeface="M PLUS 1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sz="2400" b="1">
                <a:latin typeface="M PLUS 1"/>
                <a:ea typeface="M PLUS 1"/>
                <a:cs typeface="M PLUS 1"/>
                <a:sym typeface="M PLUS 1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sz="2400" b="1">
                <a:latin typeface="M PLUS 1"/>
                <a:ea typeface="M PLUS 1"/>
                <a:cs typeface="M PLUS 1"/>
                <a:sym typeface="M PLUS 1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rgbClr val="3982F5"/>
              </a:buClr>
              <a:buSzPts val="1600"/>
              <a:buChar char="●"/>
              <a:defRPr sz="1600" b="1">
                <a:solidFill>
                  <a:srgbClr val="3982F5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cxnSp>
        <p:nvCxnSpPr>
          <p:cNvPr id="21" name="Google Shape;21;p4"/>
          <p:cNvCxnSpPr/>
          <p:nvPr/>
        </p:nvCxnSpPr>
        <p:spPr>
          <a:xfrm>
            <a:off x="-8675" y="686350"/>
            <a:ext cx="91617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4"/>
          <p:cNvSpPr/>
          <p:nvPr/>
        </p:nvSpPr>
        <p:spPr>
          <a:xfrm>
            <a:off x="-7825" y="5060000"/>
            <a:ext cx="9161700" cy="88500"/>
          </a:xfrm>
          <a:prstGeom prst="rec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CUSTOM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2502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ctrTitle"/>
          </p:nvPr>
        </p:nvSpPr>
        <p:spPr>
          <a:xfrm>
            <a:off x="503461" y="744575"/>
            <a:ext cx="4857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ubTitle" idx="1"/>
          </p:nvPr>
        </p:nvSpPr>
        <p:spPr>
          <a:xfrm>
            <a:off x="503453" y="2834125"/>
            <a:ext cx="441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29" name="Google Shape;29;p6"/>
          <p:cNvSpPr txBox="1"/>
          <p:nvPr/>
        </p:nvSpPr>
        <p:spPr>
          <a:xfrm>
            <a:off x="189476" y="4739425"/>
            <a:ext cx="15141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>
                <a:solidFill>
                  <a:srgbClr val="B7B7B7"/>
                </a:solidFill>
              </a:rPr>
              <a:t>©️ 2023 Basic inc.</a:t>
            </a:r>
            <a:endParaRPr sz="1100"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本文 1">
  <p:cSld name="TITLE_AND_BODY_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-6950" y="-21900"/>
            <a:ext cx="9177000" cy="717300"/>
          </a:xfrm>
          <a:prstGeom prst="rect">
            <a:avLst/>
          </a:prstGeom>
          <a:solidFill>
            <a:srgbClr val="2C37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11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 PLUS 1p"/>
              <a:buNone/>
              <a:defRPr sz="2200" b="1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 PLUS 1p"/>
              <a:buNone/>
              <a:defRPr sz="2200" b="1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 PLUS 1p"/>
              <a:buNone/>
              <a:defRPr sz="2200" b="1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 PLUS 1p"/>
              <a:buNone/>
              <a:defRPr sz="2200" b="1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 PLUS 1p"/>
              <a:buNone/>
              <a:defRPr sz="2200" b="1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 PLUS 1p"/>
              <a:buNone/>
              <a:defRPr sz="2200" b="1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 PLUS 1p"/>
              <a:buNone/>
              <a:defRPr sz="2200" b="1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 PLUS 1p"/>
              <a:buNone/>
              <a:defRPr sz="2200" b="1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 PLUS 1p"/>
              <a:buNone/>
              <a:defRPr sz="2200" b="1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/>
          <p:nvPr/>
        </p:nvSpPr>
        <p:spPr>
          <a:xfrm>
            <a:off x="189476" y="4739425"/>
            <a:ext cx="15141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rgbClr val="999999"/>
                </a:solidFill>
              </a:rPr>
              <a:t>©️ Basic inc.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34" name="Google Shape;34;p7"/>
          <p:cNvSpPr/>
          <p:nvPr/>
        </p:nvSpPr>
        <p:spPr>
          <a:xfrm>
            <a:off x="-7240" y="695312"/>
            <a:ext cx="9177000" cy="27600"/>
          </a:xfrm>
          <a:prstGeom prst="rect">
            <a:avLst/>
          </a:prstGeom>
          <a:solidFill>
            <a:srgbClr val="38B4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999999"/>
                </a:solidFill>
              </a:defRPr>
            </a:lvl1pPr>
            <a:lvl2pPr lvl="1" rtl="0">
              <a:buNone/>
              <a:defRPr>
                <a:solidFill>
                  <a:srgbClr val="999999"/>
                </a:solidFill>
              </a:defRPr>
            </a:lvl2pPr>
            <a:lvl3pPr lvl="2" rtl="0">
              <a:buNone/>
              <a:defRPr>
                <a:solidFill>
                  <a:srgbClr val="999999"/>
                </a:solidFill>
              </a:defRPr>
            </a:lvl3pPr>
            <a:lvl4pPr lvl="3" rtl="0">
              <a:buNone/>
              <a:defRPr>
                <a:solidFill>
                  <a:srgbClr val="999999"/>
                </a:solidFill>
              </a:defRPr>
            </a:lvl4pPr>
            <a:lvl5pPr lvl="4" rtl="0">
              <a:buNone/>
              <a:defRPr>
                <a:solidFill>
                  <a:srgbClr val="999999"/>
                </a:solidFill>
              </a:defRPr>
            </a:lvl5pPr>
            <a:lvl6pPr lvl="5" rtl="0">
              <a:buNone/>
              <a:defRPr>
                <a:solidFill>
                  <a:srgbClr val="999999"/>
                </a:solidFill>
              </a:defRPr>
            </a:lvl6pPr>
            <a:lvl7pPr lvl="6" rtl="0">
              <a:buNone/>
              <a:defRPr>
                <a:solidFill>
                  <a:srgbClr val="999999"/>
                </a:solidFill>
              </a:defRPr>
            </a:lvl7pPr>
            <a:lvl8pPr lvl="7" rtl="0">
              <a:buNone/>
              <a:defRPr>
                <a:solidFill>
                  <a:srgbClr val="999999"/>
                </a:solidFill>
              </a:defRPr>
            </a:lvl8pPr>
            <a:lvl9pPr lvl="8" rtl="0">
              <a:buNone/>
              <a:defRPr>
                <a:solidFill>
                  <a:srgbClr val="99999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36" name="Google Shape;3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70646" y="152674"/>
            <a:ext cx="857550" cy="3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M PLUS 1p"/>
              <a:buChar char="●"/>
              <a:defRPr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M PLUS 1p"/>
              <a:buChar char="○"/>
              <a:defRPr sz="1600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M PLUS 1p"/>
              <a:buChar char="■"/>
              <a:defRPr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M PLUS 1p"/>
              <a:buChar char="●"/>
              <a:defRPr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M PLUS 1p"/>
              <a:buChar char="○"/>
              <a:defRPr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M PLUS 1p"/>
              <a:buChar char="■"/>
              <a:defRPr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M PLUS 1p"/>
              <a:buChar char="●"/>
              <a:defRPr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M PLUS 1p"/>
              <a:buChar char="○"/>
              <a:defRPr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73763"/>
              </a:buClr>
              <a:buSzPts val="1400"/>
              <a:buFont typeface="M PLUS 1p"/>
              <a:buChar char="■"/>
              <a:defRPr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見出し">
  <p:cSld name="TITLE_1_1">
    <p:bg>
      <p:bgPr>
        <a:solidFill>
          <a:srgbClr val="2C3753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 flipH="1">
            <a:off x="58800" y="3812500"/>
            <a:ext cx="9085200" cy="13311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503461" y="744575"/>
            <a:ext cx="4857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 PLUS 1p"/>
              <a:buNone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1"/>
          </p:nvPr>
        </p:nvSpPr>
        <p:spPr>
          <a:xfrm>
            <a:off x="503453" y="2834125"/>
            <a:ext cx="441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 PLUS 1p"/>
              <a:buNone/>
              <a:defRPr sz="16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 PLUS 1p"/>
              <a:buNone/>
              <a:defRPr sz="18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 PLUS 1p"/>
              <a:buNone/>
              <a:defRPr sz="18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 PLUS 1p"/>
              <a:buNone/>
              <a:defRPr sz="18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 PLUS 1p"/>
              <a:buNone/>
              <a:defRPr sz="18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 PLUS 1p"/>
              <a:buNone/>
              <a:defRPr sz="18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 PLUS 1p"/>
              <a:buNone/>
              <a:defRPr sz="18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 PLUS 1p"/>
              <a:buNone/>
              <a:defRPr sz="18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 PLUS 1p"/>
              <a:buNone/>
              <a:defRPr sz="1800"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/>
          <p:nvPr/>
        </p:nvSpPr>
        <p:spPr>
          <a:xfrm>
            <a:off x="7274126" y="4739425"/>
            <a:ext cx="15141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rgbClr val="B7B7B7"/>
                </a:solidFill>
              </a:rPr>
              <a:t>©️ Basic inc.</a:t>
            </a:r>
            <a:endParaRPr sz="1000"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目次">
  <p:cSld name="TITLE_1_2">
    <p:bg>
      <p:bgPr>
        <a:solidFill>
          <a:srgbClr val="2C3753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 flipH="1">
            <a:off x="58800" y="3812500"/>
            <a:ext cx="9085200" cy="13311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9"/>
          <p:cNvSpPr txBox="1"/>
          <p:nvPr/>
        </p:nvSpPr>
        <p:spPr>
          <a:xfrm>
            <a:off x="7274126" y="4739425"/>
            <a:ext cx="15141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rgbClr val="B7B7B7"/>
                </a:solidFill>
              </a:rPr>
              <a:t>©️ Basic inc.</a:t>
            </a:r>
            <a:endParaRPr sz="1000">
              <a:solidFill>
                <a:srgbClr val="B7B7B7"/>
              </a:solidFill>
            </a:endParaRPr>
          </a:p>
        </p:txBody>
      </p:sp>
      <p:sp>
        <p:nvSpPr>
          <p:cNvPr id="46" name="Google Shape;46;p9"/>
          <p:cNvSpPr txBox="1"/>
          <p:nvPr/>
        </p:nvSpPr>
        <p:spPr>
          <a:xfrm>
            <a:off x="510654" y="744575"/>
            <a:ext cx="29814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500" b="1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rPr>
              <a:t>目次</a:t>
            </a:r>
            <a:endParaRPr sz="2500" b="1">
              <a:solidFill>
                <a:srgbClr val="FFFFFF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2312475" y="885275"/>
            <a:ext cx="4407600" cy="29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 PLUS 1p"/>
              <a:buChar char="●"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 PLUS 1p"/>
              <a:buChar char="○"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 PLUS 1p"/>
              <a:buChar char="■"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 PLUS 1p"/>
              <a:buChar char="●"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 PLUS 1p"/>
              <a:buChar char="○"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 PLUS 1p"/>
              <a:buChar char="■"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 PLUS 1p"/>
              <a:buChar char="●"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 PLUS 1p"/>
              <a:buChar char="○"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 PLUS 1p"/>
              <a:buChar char="■"/>
              <a:defRPr b="1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表紙 1">
  <p:cSld name="TITLE_1_1_1">
    <p:bg>
      <p:bgPr>
        <a:solidFill>
          <a:srgbClr val="2C3753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-6950" y="4426200"/>
            <a:ext cx="9177000" cy="71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0"/>
          <p:cNvSpPr txBox="1"/>
          <p:nvPr/>
        </p:nvSpPr>
        <p:spPr>
          <a:xfrm>
            <a:off x="7274126" y="4739425"/>
            <a:ext cx="15141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000">
                <a:solidFill>
                  <a:srgbClr val="B7B7B7"/>
                </a:solidFill>
              </a:rPr>
              <a:t>©️ Basic inc.</a:t>
            </a:r>
            <a:endParaRPr sz="1000">
              <a:solidFill>
                <a:srgbClr val="B7B7B7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B7B7B7"/>
              </a:solidFill>
            </a:endParaRPr>
          </a:p>
        </p:txBody>
      </p:sp>
      <p:pic>
        <p:nvPicPr>
          <p:cNvPr id="51" name="Google Shape;5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650" y="4560425"/>
            <a:ext cx="1044924" cy="4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sz="2200" b="1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sz="2200" b="1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sz="2200" b="1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sz="2200" b="1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sz="2200" b="1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sz="2200" b="1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sz="2200" b="1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sz="2200" b="1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sz="2200" b="1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erret-one.com/pamphlet?utm_source=ferretone&amp;utm_medium=referral&amp;utm_campaign=wp_btob_marketing&amp;utm_campaign=wp_rfp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ferret-one.com/demo-product?utm_source=ferret&amp;utm_medium=referral&amp;utm_campaign=wp_rfp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 idx="4294967295"/>
          </p:nvPr>
        </p:nvSpPr>
        <p:spPr>
          <a:xfrm>
            <a:off x="387900" y="1350200"/>
            <a:ext cx="5095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8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サイトリニューアル</a:t>
            </a:r>
            <a:endParaRPr sz="38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74" name="Google Shape;74;p13"/>
          <p:cNvPicPr preferRelativeResize="0"/>
          <p:nvPr/>
        </p:nvPicPr>
        <p:blipFill rotWithShape="1">
          <a:blip r:embed="rId3">
            <a:alphaModFix/>
          </a:blip>
          <a:srcRect l="3209" r="3218"/>
          <a:stretch/>
        </p:blipFill>
        <p:spPr>
          <a:xfrm>
            <a:off x="6054286" y="272700"/>
            <a:ext cx="2575788" cy="1548357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4">
            <a:alphaModFix/>
          </a:blip>
          <a:srcRect l="3209" r="3218"/>
          <a:stretch/>
        </p:blipFill>
        <p:spPr>
          <a:xfrm>
            <a:off x="6044830" y="1825936"/>
            <a:ext cx="2575788" cy="1548356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76" name="Google Shape;76;p13"/>
          <p:cNvPicPr preferRelativeResize="0"/>
          <p:nvPr/>
        </p:nvPicPr>
        <p:blipFill rotWithShape="1">
          <a:blip r:embed="rId5">
            <a:alphaModFix/>
          </a:blip>
          <a:srcRect l="3209" r="3218"/>
          <a:stretch/>
        </p:blipFill>
        <p:spPr>
          <a:xfrm>
            <a:off x="6051223" y="3392620"/>
            <a:ext cx="2575788" cy="1548356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15000"/>
              </a:srgbClr>
            </a:outerShdw>
          </a:effectLst>
        </p:spPr>
      </p:pic>
      <p:sp>
        <p:nvSpPr>
          <p:cNvPr id="77" name="Google Shape;77;p13"/>
          <p:cNvSpPr txBox="1">
            <a:spLocks noGrp="1"/>
          </p:cNvSpPr>
          <p:nvPr>
            <p:ph type="title" idx="4294967295"/>
          </p:nvPr>
        </p:nvSpPr>
        <p:spPr>
          <a:xfrm>
            <a:off x="387900" y="1883600"/>
            <a:ext cx="2170500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7100">
                <a:solidFill>
                  <a:srgbClr val="FFD966"/>
                </a:solidFill>
                <a:latin typeface="M PLUS 1"/>
                <a:ea typeface="M PLUS 1"/>
                <a:cs typeface="M PLUS 1"/>
                <a:sym typeface="M PLUS 1"/>
              </a:rPr>
              <a:t>RFP</a:t>
            </a:r>
            <a:endParaRPr sz="4000">
              <a:solidFill>
                <a:srgbClr val="FFD966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4294967295"/>
          </p:nvPr>
        </p:nvSpPr>
        <p:spPr>
          <a:xfrm>
            <a:off x="387900" y="2874200"/>
            <a:ext cx="5095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8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テンプレート</a:t>
            </a:r>
            <a:endParaRPr sz="38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4294967295"/>
          </p:nvPr>
        </p:nvSpPr>
        <p:spPr>
          <a:xfrm>
            <a:off x="2369100" y="2264600"/>
            <a:ext cx="27807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200">
                <a:solidFill>
                  <a:srgbClr val="FFD966"/>
                </a:solidFill>
                <a:latin typeface="M PLUS 1"/>
                <a:ea typeface="M PLUS 1"/>
                <a:cs typeface="M PLUS 1"/>
                <a:sym typeface="M PLUS 1"/>
              </a:rPr>
              <a:t>[提案依頼書]</a:t>
            </a:r>
            <a:endParaRPr sz="3200">
              <a:solidFill>
                <a:srgbClr val="FFD966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80" name="Google Shape;80;p13"/>
          <p:cNvSpPr txBox="1"/>
          <p:nvPr/>
        </p:nvSpPr>
        <p:spPr>
          <a:xfrm>
            <a:off x="519000" y="932525"/>
            <a:ext cx="2039400" cy="3978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5150" tIns="95150" rIns="95150" bIns="95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 b="1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BtoB事業の</a:t>
            </a:r>
            <a:endParaRPr sz="2000" b="1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2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5" name="Google Shape;185;p22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ターゲット</a:t>
            </a:r>
            <a:endParaRPr sz="2200"/>
          </a:p>
        </p:txBody>
      </p:sp>
      <p:sp>
        <p:nvSpPr>
          <p:cNvPr id="186" name="Google Shape;186;p22"/>
          <p:cNvSpPr/>
          <p:nvPr/>
        </p:nvSpPr>
        <p:spPr>
          <a:xfrm>
            <a:off x="749975" y="3415300"/>
            <a:ext cx="7667100" cy="934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917275" y="3560825"/>
            <a:ext cx="75399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弊社の獲得したいターゲットを記載しております。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ペルソナイメージについてはご提案いただけると幸いです。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688675" y="1122425"/>
            <a:ext cx="7539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chemeClr val="dk1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業績の停滞に悩む、製造業企業の事業責任者</a:t>
            </a:r>
            <a:endParaRPr sz="1600">
              <a:solidFill>
                <a:schemeClr val="dk1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688675" y="1579625"/>
            <a:ext cx="75399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・新製品の開発、新規事業の創出が進まない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・他社との差別化ができていない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・革新的な開発スキルを組織的に向上したい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90" name="Google Shape;190;p22"/>
          <p:cNvSpPr/>
          <p:nvPr/>
        </p:nvSpPr>
        <p:spPr>
          <a:xfrm>
            <a:off x="5649375" y="3217950"/>
            <a:ext cx="2765400" cy="777000"/>
          </a:xfrm>
          <a:prstGeom prst="wedgeRectCallout">
            <a:avLst>
              <a:gd name="adj1" fmla="val 54900"/>
              <a:gd name="adj2" fmla="val 30171"/>
            </a:avLst>
          </a:prstGeom>
          <a:solidFill>
            <a:srgbClr val="111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迷っている部分は素直に相談して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第三者視点で提案や壁打ちを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してもらうと良いでしょう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191" name="Google Shape;19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22674" y="3682650"/>
            <a:ext cx="597250" cy="7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3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自社のUSP</a:t>
            </a:r>
            <a:endParaRPr sz="2200"/>
          </a:p>
        </p:txBody>
      </p:sp>
      <p:sp>
        <p:nvSpPr>
          <p:cNvPr id="200" name="Google Shape;200;p23"/>
          <p:cNvSpPr txBox="1"/>
          <p:nvPr/>
        </p:nvSpPr>
        <p:spPr>
          <a:xfrm>
            <a:off x="612475" y="1046225"/>
            <a:ext cx="75399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❶ 実課題に解決にこだわっている</a:t>
            </a:r>
            <a:endParaRPr sz="1600"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917275" y="1427225"/>
            <a:ext cx="753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演習テーマではなく、現実の難題に踏み込んで、クリティカルな問題を見つけ、具体的な手法まで提案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612475" y="3027425"/>
            <a:ext cx="75399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❸ 1000社を超える支援実績がある</a:t>
            </a:r>
            <a:endParaRPr sz="1600"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917275" y="3408425"/>
            <a:ext cx="753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多くのクライアントの課題解決の経験により、常にプログラムが改良されている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612475" y="1884425"/>
            <a:ext cx="75399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❷ 体系化された「仕組み」がある</a:t>
            </a:r>
            <a:endParaRPr sz="1600"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917275" y="2265425"/>
            <a:ext cx="75399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体系化されたプロセス・ノウハウと専用に開発したツールにより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個々の課題解決だけでなく、イノベーションを起こす開発スキルの定着と社内展開ができる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206" name="Google Shape;206;p23"/>
          <p:cNvSpPr/>
          <p:nvPr/>
        </p:nvSpPr>
        <p:spPr>
          <a:xfrm>
            <a:off x="749975" y="3948700"/>
            <a:ext cx="7667100" cy="52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3"/>
          <p:cNvSpPr txBox="1"/>
          <p:nvPr/>
        </p:nvSpPr>
        <p:spPr>
          <a:xfrm>
            <a:off x="917275" y="4018025"/>
            <a:ext cx="753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第三者視点でのフィードバックを頂けますと幸いです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4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5" name="Google Shape;215;p24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競合</a:t>
            </a:r>
            <a:endParaRPr sz="2200"/>
          </a:p>
        </p:txBody>
      </p:sp>
      <p:sp>
        <p:nvSpPr>
          <p:cNvPr id="216" name="Google Shape;216;p24"/>
          <p:cNvSpPr txBox="1"/>
          <p:nvPr/>
        </p:nvSpPr>
        <p:spPr>
          <a:xfrm>
            <a:off x="688675" y="1122425"/>
            <a:ext cx="36798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〇〇株式会社</a:t>
            </a:r>
            <a:endParaRPr sz="1600"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217" name="Google Shape;217;p24"/>
          <p:cNvSpPr txBox="1"/>
          <p:nvPr/>
        </p:nvSpPr>
        <p:spPr>
          <a:xfrm>
            <a:off x="688675" y="1503425"/>
            <a:ext cx="7539900" cy="1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00BCD4"/>
                </a:solidFill>
                <a:latin typeface="M PLUS 1"/>
                <a:ea typeface="M PLUS 1"/>
                <a:cs typeface="M PLUS 1"/>
                <a:sym typeface="M PLUS 1"/>
              </a:rPr>
              <a:t>サイトURL：sample.com</a:t>
            </a:r>
            <a:endParaRPr sz="1200">
              <a:solidFill>
                <a:srgbClr val="00BCD4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同業種でほぼ同じサービスを提供している。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価格は弊社より高いが、知名度があるためシェアを奪われている感覚がある。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688675" y="2570225"/>
            <a:ext cx="36798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〇〇株式会社</a:t>
            </a:r>
            <a:endParaRPr sz="1600"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688675" y="2951225"/>
            <a:ext cx="7539900" cy="1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00BCD4"/>
                </a:solidFill>
                <a:latin typeface="M PLUS 1"/>
                <a:ea typeface="M PLUS 1"/>
                <a:cs typeface="M PLUS 1"/>
                <a:sym typeface="M PLUS 1"/>
              </a:rPr>
              <a:t>サイトURL：sample.com</a:t>
            </a:r>
            <a:endParaRPr sz="1200">
              <a:solidFill>
                <a:srgbClr val="00BCD4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トップページが見やすく、下層ページの構成も分かりやすい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デザイン参考サイトなどにも複数掲載されている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220" name="Google Shape;220;p24"/>
          <p:cNvSpPr/>
          <p:nvPr/>
        </p:nvSpPr>
        <p:spPr>
          <a:xfrm>
            <a:off x="5394100" y="3121075"/>
            <a:ext cx="3020700" cy="1073100"/>
          </a:xfrm>
          <a:prstGeom prst="wedgeRectCallout">
            <a:avLst>
              <a:gd name="adj1" fmla="val 54900"/>
              <a:gd name="adj2" fmla="val 30171"/>
            </a:avLst>
          </a:prstGeom>
          <a:solidFill>
            <a:srgbClr val="111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競合を2〜3社ほど挙げます。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全くの同業態でなくても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同じターゲットの課題を解決できる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サービスは競合になり得ます。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221" name="Google Shape;2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22674" y="3682650"/>
            <a:ext cx="597250" cy="7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5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9" name="Google Shape;229;p25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スケジュールと予算</a:t>
            </a:r>
            <a:endParaRPr sz="2200"/>
          </a:p>
        </p:txBody>
      </p:sp>
      <p:sp>
        <p:nvSpPr>
          <p:cNvPr id="230" name="Google Shape;230;p25"/>
          <p:cNvSpPr txBox="1"/>
          <p:nvPr/>
        </p:nvSpPr>
        <p:spPr>
          <a:xfrm>
            <a:off x="688675" y="1579625"/>
            <a:ext cx="7539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20YY年 MM月 DD日 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※難しい場合はご提案ください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231" name="Google Shape;231;p25"/>
          <p:cNvSpPr txBox="1"/>
          <p:nvPr/>
        </p:nvSpPr>
        <p:spPr>
          <a:xfrm>
            <a:off x="624325" y="11224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◼︎サイト公開希望日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232" name="Google Shape;232;p25"/>
          <p:cNvSpPr txBox="1"/>
          <p:nvPr/>
        </p:nvSpPr>
        <p:spPr>
          <a:xfrm>
            <a:off x="688675" y="2875025"/>
            <a:ext cx="7539900" cy="11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500万〜600万（PC／SP）</a:t>
            </a:r>
            <a:endParaRPr sz="15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※運用費は含まない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※プロモーション費用についてはご提案ください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233" name="Google Shape;233;p25"/>
          <p:cNvSpPr txBox="1"/>
          <p:nvPr/>
        </p:nvSpPr>
        <p:spPr>
          <a:xfrm>
            <a:off x="624325" y="24178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◼︎予算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0" name="Google Shape;240;p26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弊社プロジェクト体制</a:t>
            </a:r>
            <a:endParaRPr sz="2200"/>
          </a:p>
        </p:txBody>
      </p:sp>
      <p:graphicFrame>
        <p:nvGraphicFramePr>
          <p:cNvPr id="241" name="Google Shape;241;p26"/>
          <p:cNvGraphicFramePr/>
          <p:nvPr/>
        </p:nvGraphicFramePr>
        <p:xfrm>
          <a:off x="413425" y="916175"/>
          <a:ext cx="8418925" cy="2640986"/>
        </p:xfrm>
        <a:graphic>
          <a:graphicData uri="http://schemas.openxmlformats.org/drawingml/2006/table">
            <a:tbl>
              <a:tblPr>
                <a:noFill/>
                <a:tableStyleId>{2616814E-6CAE-45ED-A27B-61848CF66768}</a:tableStyleId>
              </a:tblPr>
              <a:tblGrid>
                <a:gridCol w="158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・オーナー</a:t>
                      </a:r>
                      <a:endParaRPr sz="12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・PM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・PL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・開発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・制作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・インフラ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・マーケティング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2F6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/>
          <p:nvPr/>
        </p:nvSpPr>
        <p:spPr>
          <a:xfrm>
            <a:off x="5150" y="1602500"/>
            <a:ext cx="9144000" cy="2036700"/>
          </a:xfrm>
          <a:prstGeom prst="rec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</a:endParaRPr>
          </a:p>
        </p:txBody>
      </p:sp>
      <p:sp>
        <p:nvSpPr>
          <p:cNvPr id="247" name="Google Shape;247;p27"/>
          <p:cNvSpPr txBox="1"/>
          <p:nvPr/>
        </p:nvSpPr>
        <p:spPr>
          <a:xfrm>
            <a:off x="8472458" y="46969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 sz="1100">
                <a:solidFill>
                  <a:srgbClr val="666666"/>
                </a:solidFill>
              </a:rPr>
              <a:t>15</a:t>
            </a:fld>
            <a:endParaRPr sz="1100">
              <a:solidFill>
                <a:srgbClr val="666666"/>
              </a:solidFill>
            </a:endParaRPr>
          </a:p>
        </p:txBody>
      </p:sp>
      <p:pic>
        <p:nvPicPr>
          <p:cNvPr id="248" name="Google Shape;2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397" y="156821"/>
            <a:ext cx="936803" cy="3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7"/>
          <p:cNvSpPr/>
          <p:nvPr/>
        </p:nvSpPr>
        <p:spPr>
          <a:xfrm>
            <a:off x="386150" y="1925675"/>
            <a:ext cx="583200" cy="14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2.</a:t>
            </a:r>
            <a:endParaRPr sz="2400" b="1">
              <a:solidFill>
                <a:srgbClr val="FFE5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843350" y="1925675"/>
            <a:ext cx="5569200" cy="14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>
                <a:solidFill>
                  <a:schemeClr val="lt1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制作与件</a:t>
            </a:r>
            <a:endParaRPr sz="2400">
              <a:solidFill>
                <a:srgbClr val="FFE599"/>
              </a:solidFill>
              <a:latin typeface="M PLUS 1 ExtraBold"/>
              <a:ea typeface="M PLUS 1 ExtraBold"/>
              <a:cs typeface="M PLUS 1 ExtraBold"/>
              <a:sym typeface="M PLUS 1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37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57" name="Google Shape;257;p28"/>
          <p:cNvGraphicFramePr/>
          <p:nvPr/>
        </p:nvGraphicFramePr>
        <p:xfrm>
          <a:off x="489625" y="916175"/>
          <a:ext cx="8342675" cy="3400344"/>
        </p:xfrm>
        <a:graphic>
          <a:graphicData uri="http://schemas.openxmlformats.org/drawingml/2006/table">
            <a:tbl>
              <a:tblPr>
                <a:noFill/>
                <a:tableStyleId>{2616814E-6CAE-45ED-A27B-61848CF66768}</a:tableStyleId>
              </a:tblPr>
              <a:tblGrid>
                <a:gridCol w="196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・制作範囲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PC／SP</a:t>
                      </a:r>
                      <a:endParaRPr sz="1200" b="1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・利用中のサーバー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○○サーバー</a:t>
                      </a:r>
                      <a:endParaRPr sz="1200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</a:t>
                      </a:r>
                      <a:r>
                        <a:rPr lang="ja" sz="1200" b="1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SL証明書の有無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有</a:t>
                      </a:r>
                      <a:endParaRPr sz="1200">
                        <a:solidFill>
                          <a:schemeClr val="dk1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</a:t>
                      </a:r>
                      <a:r>
                        <a:rPr lang="ja" sz="1200" b="1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CMS導入について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現在：WordPress（version◯◯）※ブログ部分のみに導入</a:t>
                      </a:r>
                      <a:endParaRPr sz="1200">
                        <a:solidFill>
                          <a:srgbClr val="222222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運用が社内で行えず、更新の度に委託会社に依頼する必要があったため</a:t>
                      </a:r>
                      <a:endParaRPr sz="12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自社で商品登録、編集、お知らせの更新等を行えるようにしたい。</a:t>
                      </a:r>
                      <a:endParaRPr sz="1200">
                        <a:solidFill>
                          <a:srgbClr val="222222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・</a:t>
                      </a:r>
                      <a:r>
                        <a:rPr lang="ja" sz="1200" b="1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画像提供の有無</a:t>
                      </a:r>
                      <a:endParaRPr sz="1200" b="1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無（見積に費用感の記載をお願いします）</a:t>
                      </a:r>
                      <a:endParaRPr sz="1200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・</a:t>
                      </a:r>
                      <a:r>
                        <a:rPr lang="ja" sz="1200" b="1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タグ設置について</a:t>
                      </a:r>
                      <a:endParaRPr sz="1200" b="1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Google Analyticsのトラッキングコード</a:t>
                      </a:r>
                      <a:endParaRPr sz="1200">
                        <a:solidFill>
                          <a:srgbClr val="222222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※タグの棚卸しとGTMのコンサルティングができる企業様を優遇します。</a:t>
                      </a:r>
                      <a:endParaRPr sz="1200">
                        <a:solidFill>
                          <a:srgbClr val="222222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・</a:t>
                      </a:r>
                      <a:r>
                        <a:rPr lang="ja" sz="1200" b="1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導入プラグインの有無</a:t>
                      </a:r>
                      <a:endParaRPr sz="1200" b="1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制作開始時において最新のプラグインを使用してください</a:t>
                      </a:r>
                      <a:endParaRPr sz="1200">
                        <a:solidFill>
                          <a:srgbClr val="222222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8" name="Google Shape;258;p28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200"/>
              <a:t>制作与件</a:t>
            </a:r>
            <a:endParaRPr sz="2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9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37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5" name="Google Shape;265;p29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制作与件｜</a:t>
            </a:r>
            <a:r>
              <a:rPr lang="ja" sz="2200"/>
              <a:t>想定納品物</a:t>
            </a:r>
            <a:endParaRPr sz="2200"/>
          </a:p>
        </p:txBody>
      </p:sp>
      <p:sp>
        <p:nvSpPr>
          <p:cNvPr id="266" name="Google Shape;266;p29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9"/>
          <p:cNvSpPr txBox="1"/>
          <p:nvPr/>
        </p:nvSpPr>
        <p:spPr>
          <a:xfrm>
            <a:off x="624325" y="1046225"/>
            <a:ext cx="7115100" cy="2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</a:rPr>
              <a:t>＜例＞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ファイルリスト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構成書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デザインPSD一式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HTMLファイル一式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CMSマニュアル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デザインガイドライン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HTMLガイドライン（CSS、JSなどの仕様含む）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5759425" y="3682650"/>
            <a:ext cx="2794500" cy="742200"/>
          </a:xfrm>
          <a:prstGeom prst="wedgeRectCallout">
            <a:avLst>
              <a:gd name="adj1" fmla="val 54900"/>
              <a:gd name="adj2" fmla="val 30171"/>
            </a:avLst>
          </a:prstGeom>
          <a:solidFill>
            <a:srgbClr val="111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rgbClr val="FFFFFF"/>
                </a:solidFill>
                <a:latin typeface="M PLUS 1"/>
                <a:ea typeface="M PLUS 1"/>
                <a:cs typeface="M PLUS 1"/>
                <a:sym typeface="M PLUS 1"/>
              </a:rPr>
              <a:t>　依頼範囲を明確にし、</a:t>
            </a:r>
            <a:endParaRPr sz="1000">
              <a:solidFill>
                <a:srgbClr val="FFFFFF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rgbClr val="FFFFFF"/>
                </a:solidFill>
                <a:latin typeface="M PLUS 1"/>
                <a:ea typeface="M PLUS 1"/>
                <a:cs typeface="M PLUS 1"/>
                <a:sym typeface="M PLUS 1"/>
              </a:rPr>
              <a:t>　齟齬が生まれないようにしましょう。</a:t>
            </a:r>
            <a:endParaRPr sz="1000">
              <a:solidFill>
                <a:srgbClr val="FFFFFF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269" name="Google Shape;2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27474" y="3758850"/>
            <a:ext cx="597250" cy="7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" name="Google Shape;274;p30"/>
          <p:cNvGraphicFramePr/>
          <p:nvPr/>
        </p:nvGraphicFramePr>
        <p:xfrm>
          <a:off x="404150" y="890525"/>
          <a:ext cx="8428200" cy="3869700"/>
        </p:xfrm>
        <a:graphic>
          <a:graphicData uri="http://schemas.openxmlformats.org/drawingml/2006/table">
            <a:tbl>
              <a:tblPr>
                <a:noFill/>
                <a:tableStyleId>{2616814E-6CAE-45ED-A27B-61848CF66768}</a:tableStyleId>
              </a:tblPr>
              <a:tblGrid>
                <a:gridCol w="169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参考サイト</a:t>
                      </a:r>
                      <a:endParaRPr sz="12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100">
                          <a:solidFill>
                            <a:schemeClr val="dk1"/>
                          </a:solidFill>
                        </a:rPr>
                        <a:t>＜例＞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100" b="1">
                          <a:solidFill>
                            <a:schemeClr val="dk1"/>
                          </a:solidFill>
                        </a:rPr>
                        <a:t>・全体デザイントーン＆マナー：</a:t>
                      </a:r>
                      <a:endParaRPr sz="1100" b="1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9845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SzPts val="1100"/>
                        <a:buChar char="-"/>
                      </a:pPr>
                      <a:r>
                        <a:rPr lang="ja" sz="1100"/>
                        <a:t>カラーはブランドカラーを踏襲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100"/>
                        <a:t>　</a:t>
                      </a:r>
                      <a:r>
                        <a:rPr lang="ja" sz="1100">
                          <a:solidFill>
                            <a:srgbClr val="4A86E8"/>
                          </a:solidFill>
                        </a:rPr>
                        <a:t>URL：------</a:t>
                      </a:r>
                      <a:endParaRPr sz="1100">
                        <a:solidFill>
                          <a:srgbClr val="4A86E8"/>
                        </a:solidFill>
                      </a:endParaRPr>
                    </a:p>
                    <a:p>
                      <a:pPr marL="457200" lvl="0" indent="-29845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Char char="-"/>
                      </a:pPr>
                      <a:r>
                        <a:rPr lang="ja" sz="1100">
                          <a:solidFill>
                            <a:schemeClr val="dk1"/>
                          </a:solidFill>
                        </a:rPr>
                        <a:t>テイストは信頼感がありつつ、トレンドを抑えたトーン希望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100">
                          <a:solidFill>
                            <a:schemeClr val="dk1"/>
                          </a:solidFill>
                        </a:rPr>
                        <a:t>　</a:t>
                      </a:r>
                      <a:r>
                        <a:rPr lang="ja" sz="1100">
                          <a:solidFill>
                            <a:srgbClr val="4A86E8"/>
                          </a:solidFill>
                        </a:rPr>
                        <a:t>URL：------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100" b="1">
                          <a:solidFill>
                            <a:schemeClr val="dk1"/>
                          </a:solidFill>
                        </a:rPr>
                        <a:t>・CTAの仕様：</a:t>
                      </a:r>
                      <a:r>
                        <a:rPr lang="ja" sz="1100">
                          <a:solidFill>
                            <a:srgbClr val="4A86E8"/>
                          </a:solidFill>
                        </a:rPr>
                        <a:t>URL</a:t>
                      </a:r>
                      <a:endParaRPr sz="1100">
                        <a:solidFill>
                          <a:srgbClr val="4A86E8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100"/>
                        <a:t>　スマホでは画面下にCTAが常に表示される仕様希望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100" b="1">
                          <a:solidFill>
                            <a:schemeClr val="dk1"/>
                          </a:solidFill>
                        </a:rPr>
                        <a:t>・一覧ページの仕様：</a:t>
                      </a:r>
                      <a:r>
                        <a:rPr lang="ja" sz="1100">
                          <a:solidFill>
                            <a:srgbClr val="4A86E8"/>
                          </a:solidFill>
                        </a:rPr>
                        <a:t>URL</a:t>
                      </a:r>
                      <a:endParaRPr sz="1100">
                        <a:solidFill>
                          <a:srgbClr val="4A86E8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100"/>
                        <a:t>　カテゴリで絞り込める仕様希望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企業メッセージ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○○○○○○○○○○○○○○○○○○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社内ルール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100">
                          <a:solidFill>
                            <a:schemeClr val="dk1"/>
                          </a:solidFill>
                        </a:rPr>
                        <a:t>（ロゴ規定、デザイン規定、セキュリティなど）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5" name="Google Shape;275;p30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37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7" name="Google Shape;277;p30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制作与件｜</a:t>
            </a:r>
            <a:r>
              <a:rPr lang="ja" sz="2200"/>
              <a:t>参考資料</a:t>
            </a:r>
            <a:endParaRPr sz="2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2F6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/>
          <p:nvPr/>
        </p:nvSpPr>
        <p:spPr>
          <a:xfrm>
            <a:off x="5150" y="1602500"/>
            <a:ext cx="9144000" cy="2036700"/>
          </a:xfrm>
          <a:prstGeom prst="rec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</a:endParaRPr>
          </a:p>
        </p:txBody>
      </p:sp>
      <p:sp>
        <p:nvSpPr>
          <p:cNvPr id="283" name="Google Shape;283;p31"/>
          <p:cNvSpPr txBox="1"/>
          <p:nvPr/>
        </p:nvSpPr>
        <p:spPr>
          <a:xfrm>
            <a:off x="8472458" y="46969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 sz="1100">
                <a:solidFill>
                  <a:srgbClr val="666666"/>
                </a:solidFill>
              </a:rPr>
              <a:t>19</a:t>
            </a:fld>
            <a:endParaRPr sz="1100">
              <a:solidFill>
                <a:srgbClr val="666666"/>
              </a:solidFill>
            </a:endParaRPr>
          </a:p>
        </p:txBody>
      </p:sp>
      <p:pic>
        <p:nvPicPr>
          <p:cNvPr id="284" name="Google Shape;28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397" y="156821"/>
            <a:ext cx="936803" cy="3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1"/>
          <p:cNvSpPr/>
          <p:nvPr/>
        </p:nvSpPr>
        <p:spPr>
          <a:xfrm>
            <a:off x="386150" y="1925675"/>
            <a:ext cx="583200" cy="14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3.</a:t>
            </a:r>
            <a:endParaRPr sz="2400" b="1">
              <a:solidFill>
                <a:srgbClr val="FFE5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6" name="Google Shape;286;p31"/>
          <p:cNvSpPr/>
          <p:nvPr/>
        </p:nvSpPr>
        <p:spPr>
          <a:xfrm>
            <a:off x="843350" y="1925675"/>
            <a:ext cx="5569200" cy="14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>
                <a:solidFill>
                  <a:schemeClr val="lt1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提案依頼与件</a:t>
            </a:r>
            <a:endParaRPr sz="2400">
              <a:solidFill>
                <a:srgbClr val="FFE599"/>
              </a:solidFill>
              <a:latin typeface="M PLUS 1 ExtraBold"/>
              <a:ea typeface="M PLUS 1 ExtraBold"/>
              <a:cs typeface="M PLUS 1 ExtraBold"/>
              <a:sym typeface="M PLUS 1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/>
          <p:nvPr/>
        </p:nvSpPr>
        <p:spPr>
          <a:xfrm>
            <a:off x="8472458" y="46969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 sz="1100">
                <a:solidFill>
                  <a:srgbClr val="666666"/>
                </a:solidFill>
              </a:rPr>
              <a:t>2</a:t>
            </a:fld>
            <a:endParaRPr sz="1100">
              <a:solidFill>
                <a:srgbClr val="666666"/>
              </a:solidFill>
            </a:endParaRPr>
          </a:p>
        </p:txBody>
      </p:sp>
      <p:sp>
        <p:nvSpPr>
          <p:cNvPr id="86" name="Google Shape;86;p14"/>
          <p:cNvSpPr txBox="1">
            <a:spLocks noGrp="1"/>
          </p:cNvSpPr>
          <p:nvPr>
            <p:ph type="ctrTitle"/>
          </p:nvPr>
        </p:nvSpPr>
        <p:spPr>
          <a:xfrm>
            <a:off x="616500" y="515975"/>
            <a:ext cx="5894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サイトリニューアル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提案依頼書</a:t>
            </a:r>
            <a:endParaRPr/>
          </a:p>
        </p:txBody>
      </p:sp>
      <p:sp>
        <p:nvSpPr>
          <p:cNvPr id="87" name="Google Shape;87;p14"/>
          <p:cNvSpPr txBox="1"/>
          <p:nvPr/>
        </p:nvSpPr>
        <p:spPr>
          <a:xfrm>
            <a:off x="607525" y="2680200"/>
            <a:ext cx="48741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 dirty="0">
                <a:solidFill>
                  <a:srgbClr val="F8F8FA"/>
                </a:solidFill>
              </a:rPr>
              <a:t>YYYY/MM/DD</a:t>
            </a:r>
            <a:endParaRPr sz="1600" b="1" dirty="0">
              <a:solidFill>
                <a:srgbClr val="F8F8FA"/>
              </a:solidFill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607525" y="3366000"/>
            <a:ext cx="48741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>
                <a:solidFill>
                  <a:srgbClr val="FFFFFF"/>
                </a:solidFill>
              </a:rPr>
              <a:t>社名</a:t>
            </a:r>
            <a:endParaRPr sz="16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>
                <a:solidFill>
                  <a:srgbClr val="FFFFFF"/>
                </a:solidFill>
              </a:rPr>
              <a:t>部署名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7451750" y="4157650"/>
            <a:ext cx="1428300" cy="43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latin typeface="Oswald"/>
                <a:ea typeface="Oswald"/>
                <a:cs typeface="Oswald"/>
                <a:sym typeface="Oswald"/>
              </a:rPr>
              <a:t>企業ロゴ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2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4" name="Google Shape;294;p32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提案依頼内容｜</a:t>
            </a:r>
            <a:r>
              <a:rPr lang="ja" sz="2200"/>
              <a:t>ご提案いただきたいもの</a:t>
            </a:r>
            <a:endParaRPr sz="2200"/>
          </a:p>
        </p:txBody>
      </p:sp>
      <p:sp>
        <p:nvSpPr>
          <p:cNvPr id="295" name="Google Shape;295;p32"/>
          <p:cNvSpPr txBox="1"/>
          <p:nvPr/>
        </p:nvSpPr>
        <p:spPr>
          <a:xfrm>
            <a:off x="624325" y="1122425"/>
            <a:ext cx="44400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企画資料（Web制作について）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企画資料（Web集客施策について）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プロジェクトスケジュール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体制図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サイトマップ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サイトTOPデザイン（PC／SP）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見積り（なるべく詳細に記載ください）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2" name="Google Shape;302;p33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提案依頼内容｜</a:t>
            </a:r>
            <a:r>
              <a:rPr lang="ja" sz="2200"/>
              <a:t>提出方法とスケジュール</a:t>
            </a:r>
            <a:endParaRPr sz="2200"/>
          </a:p>
        </p:txBody>
      </p:sp>
      <p:graphicFrame>
        <p:nvGraphicFramePr>
          <p:cNvPr id="303" name="Google Shape;303;p33"/>
          <p:cNvGraphicFramePr/>
          <p:nvPr/>
        </p:nvGraphicFramePr>
        <p:xfrm>
          <a:off x="413425" y="1297175"/>
          <a:ext cx="8342675" cy="2567477"/>
        </p:xfrm>
        <a:graphic>
          <a:graphicData uri="http://schemas.openxmlformats.org/drawingml/2006/table">
            <a:tbl>
              <a:tblPr>
                <a:noFill/>
                <a:tableStyleId>{2616814E-6CAE-45ED-A27B-61848CF66768}</a:tableStyleId>
              </a:tblPr>
              <a:tblGrid>
                <a:gridCol w="169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6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MM月DD日（</a:t>
                      </a: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</a:t>
                      </a: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）</a:t>
                      </a:r>
                      <a:endParaRPr sz="12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オリエンテーション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MM月DD日（</a:t>
                      </a: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</a:t>
                      </a: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）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貴社ご提案資料のご提出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000" b="1">
                          <a:solidFill>
                            <a:schemeClr val="dk1"/>
                          </a:solidFill>
                        </a:rPr>
                        <a:t>▪︎ 提出形式：</a:t>
                      </a:r>
                      <a:endParaRPr sz="10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000">
                          <a:solidFill>
                            <a:schemeClr val="dk1"/>
                          </a:solidFill>
                        </a:rPr>
                        <a:t>パワーポイントまたは、PDF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000">
                          <a:solidFill>
                            <a:schemeClr val="dk1"/>
                          </a:solidFill>
                        </a:rPr>
                        <a:t>（デザイン、モックなどあれば尚可）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MM月DD日（</a:t>
                      </a: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</a:t>
                      </a: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）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プレゼンテーション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000" b="1">
                          <a:solidFill>
                            <a:schemeClr val="dk1"/>
                          </a:solidFill>
                        </a:rPr>
                        <a:t>▪︎ 時間：</a:t>
                      </a:r>
                      <a:r>
                        <a:rPr lang="ja" sz="1000">
                          <a:solidFill>
                            <a:schemeClr val="dk1"/>
                          </a:solidFill>
                        </a:rPr>
                        <a:t>hh時〜hh時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000" b="1">
                          <a:solidFill>
                            <a:schemeClr val="dk1"/>
                          </a:solidFill>
                        </a:rPr>
                        <a:t>▪︎ 場所：</a:t>
                      </a:r>
                      <a:r>
                        <a:rPr lang="ja" sz="1000">
                          <a:solidFill>
                            <a:schemeClr val="dk1"/>
                          </a:solidFill>
                        </a:rPr>
                        <a:t>Zoom（URL:）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000" b="1">
                          <a:solidFill>
                            <a:schemeClr val="dk1"/>
                          </a:solidFill>
                        </a:rPr>
                        <a:t>▪︎ 評価者：</a:t>
                      </a:r>
                      <a:r>
                        <a:rPr lang="ja" sz="1000">
                          <a:solidFill>
                            <a:schemeClr val="dk1"/>
                          </a:solidFill>
                        </a:rPr>
                        <a:t>○○、○○、○○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000" b="1">
                          <a:solidFill>
                            <a:schemeClr val="dk1"/>
                          </a:solidFill>
                        </a:rPr>
                        <a:t>▪︎ 当日の流れ：</a:t>
                      </a:r>
                      <a:r>
                        <a:rPr lang="ja" sz="1000">
                          <a:solidFill>
                            <a:schemeClr val="dk1"/>
                          </a:solidFill>
                        </a:rPr>
                        <a:t>プレゼン○○分、質疑応答○○分（最大○○分）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MM月DD日（</a:t>
                      </a: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</a:t>
                      </a: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）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発注先決定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4" name="Google Shape;304;p33"/>
          <p:cNvSpPr txBox="1"/>
          <p:nvPr/>
        </p:nvSpPr>
        <p:spPr>
          <a:xfrm>
            <a:off x="1526875" y="3941825"/>
            <a:ext cx="75399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 dirty="0">
                <a:solidFill>
                  <a:srgbClr val="222222"/>
                </a:solidFill>
                <a:latin typeface="M PLUS 1"/>
                <a:ea typeface="M PLUS 1"/>
                <a:cs typeface="M PLUS 1"/>
                <a:sym typeface="M PLUS 1"/>
              </a:rPr>
              <a:t>Web販促部　鈴木</a:t>
            </a:r>
            <a:endParaRPr sz="1300" u="sng" dirty="0">
              <a:solidFill>
                <a:srgbClr val="222222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 dirty="0">
                <a:solidFill>
                  <a:srgbClr val="222222"/>
                </a:solidFill>
                <a:latin typeface="M PLUS 1"/>
                <a:ea typeface="M PLUS 1"/>
                <a:cs typeface="M PLUS 1"/>
                <a:sym typeface="M PLUS 1"/>
              </a:rPr>
              <a:t>電話：03-0000-0000</a:t>
            </a:r>
            <a:endParaRPr sz="1300" dirty="0">
              <a:solidFill>
                <a:srgbClr val="222222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 dirty="0">
                <a:solidFill>
                  <a:srgbClr val="222222"/>
                </a:solidFill>
                <a:latin typeface="M PLUS 1"/>
                <a:ea typeface="M PLUS 1"/>
                <a:cs typeface="M PLUS 1"/>
                <a:sym typeface="M PLUS 1"/>
              </a:rPr>
              <a:t>MAIL：sample＠plan-b.co.jp</a:t>
            </a:r>
            <a:endParaRPr sz="1300" dirty="0">
              <a:solidFill>
                <a:srgbClr val="222222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305" name="Google Shape;305;p33"/>
          <p:cNvSpPr txBox="1"/>
          <p:nvPr/>
        </p:nvSpPr>
        <p:spPr>
          <a:xfrm>
            <a:off x="395725" y="3941825"/>
            <a:ext cx="12138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◼︎提案先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306" name="Google Shape;306;p33"/>
          <p:cNvSpPr txBox="1"/>
          <p:nvPr/>
        </p:nvSpPr>
        <p:spPr>
          <a:xfrm>
            <a:off x="395725" y="8176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◼︎提案スケジュール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>
            <a:spLocks noGrp="1"/>
          </p:cNvSpPr>
          <p:nvPr>
            <p:ph type="subTitle" idx="1"/>
          </p:nvPr>
        </p:nvSpPr>
        <p:spPr>
          <a:xfrm>
            <a:off x="503453" y="2834125"/>
            <a:ext cx="441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Google Shape;313;p34"/>
          <p:cNvPicPr preferRelativeResize="0"/>
          <p:nvPr/>
        </p:nvPicPr>
        <p:blipFill rotWithShape="1">
          <a:blip r:embed="rId3">
            <a:alphaModFix/>
          </a:blip>
          <a:srcRect t="12504" b="34932"/>
          <a:stretch/>
        </p:blipFill>
        <p:spPr>
          <a:xfrm>
            <a:off x="-102050" y="1196300"/>
            <a:ext cx="9574899" cy="251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4"/>
          <p:cNvSpPr txBox="1">
            <a:spLocks noGrp="1"/>
          </p:cNvSpPr>
          <p:nvPr>
            <p:ph type="ctrTitle"/>
          </p:nvPr>
        </p:nvSpPr>
        <p:spPr>
          <a:xfrm>
            <a:off x="503461" y="744575"/>
            <a:ext cx="4857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当社サービス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「ferret」のご紹介</a:t>
            </a:r>
            <a:endParaRPr/>
          </a:p>
        </p:txBody>
      </p:sp>
      <p:sp>
        <p:nvSpPr>
          <p:cNvPr id="315" name="Google Shape;315;p34"/>
          <p:cNvSpPr txBox="1">
            <a:spLocks noGrp="1"/>
          </p:cNvSpPr>
          <p:nvPr>
            <p:ph type="subTitle" idx="1"/>
          </p:nvPr>
        </p:nvSpPr>
        <p:spPr>
          <a:xfrm>
            <a:off x="503453" y="2834125"/>
            <a:ext cx="441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/>
              <a:t>BtoBマーケティングでお困りでしたら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/>
              <a:t>お気軽にご相談ください</a:t>
            </a:r>
            <a:endParaRPr sz="1200"/>
          </a:p>
        </p:txBody>
      </p:sp>
      <p:pic>
        <p:nvPicPr>
          <p:cNvPr id="316" name="Google Shape;3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3925" y="1567077"/>
            <a:ext cx="4668150" cy="25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23</a:t>
            </a:fld>
            <a:endParaRPr/>
          </a:p>
        </p:txBody>
      </p:sp>
      <p:sp>
        <p:nvSpPr>
          <p:cNvPr id="322" name="Google Shape;322;p35"/>
          <p:cNvSpPr txBox="1">
            <a:spLocks noGrp="1"/>
          </p:cNvSpPr>
          <p:nvPr>
            <p:ph type="title"/>
          </p:nvPr>
        </p:nvSpPr>
        <p:spPr>
          <a:xfrm>
            <a:off x="311700" y="11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ferret とは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5"/>
          <p:cNvSpPr/>
          <p:nvPr/>
        </p:nvSpPr>
        <p:spPr>
          <a:xfrm>
            <a:off x="291000" y="2301025"/>
            <a:ext cx="8402700" cy="2475300"/>
          </a:xfrm>
          <a:prstGeom prst="roundRect">
            <a:avLst>
              <a:gd name="adj" fmla="val 2591"/>
            </a:avLst>
          </a:prstGeom>
          <a:solidFill>
            <a:srgbClr val="EAF2F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324" name="Google Shape;324;p35"/>
          <p:cNvSpPr/>
          <p:nvPr/>
        </p:nvSpPr>
        <p:spPr>
          <a:xfrm>
            <a:off x="1917375" y="1199075"/>
            <a:ext cx="3545100" cy="118500"/>
          </a:xfrm>
          <a:prstGeom prst="rect">
            <a:avLst/>
          </a:prstGeom>
          <a:solidFill>
            <a:srgbClr val="EEFF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5"/>
          <p:cNvSpPr txBox="1"/>
          <p:nvPr/>
        </p:nvSpPr>
        <p:spPr>
          <a:xfrm>
            <a:off x="311700" y="862748"/>
            <a:ext cx="87096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300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BtoBマーケティング</a:t>
            </a:r>
            <a:r>
              <a:rPr lang="ja" sz="1600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に</a:t>
            </a:r>
            <a:r>
              <a:rPr lang="ja" sz="2300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特化</a:t>
            </a:r>
            <a:r>
              <a:rPr lang="ja" sz="1600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した支援サービスです</a:t>
            </a:r>
            <a:endParaRPr sz="2300">
              <a:solidFill>
                <a:srgbClr val="073763"/>
              </a:solidFill>
              <a:latin typeface="M PLUS 1p ExtraBold"/>
              <a:ea typeface="M PLUS 1p ExtraBold"/>
              <a:cs typeface="M PLUS 1p ExtraBold"/>
              <a:sym typeface="M PLUS 1p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BtoBマーケティングに必要な機能が全て揃った</a:t>
            </a:r>
            <a:r>
              <a:rPr lang="ja" sz="1300" b="1">
                <a:solidFill>
                  <a:srgbClr val="073763"/>
                </a:solidFill>
                <a:highlight>
                  <a:srgbClr val="EEFF41"/>
                </a:highlight>
                <a:latin typeface="M PLUS 1p"/>
                <a:ea typeface="M PLUS 1p"/>
                <a:cs typeface="M PLUS 1p"/>
                <a:sym typeface="M PLUS 1p"/>
              </a:rPr>
              <a:t>マーケティングツール</a:t>
            </a:r>
            <a:r>
              <a:rPr lang="ja" sz="1300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と</a:t>
            </a:r>
            <a:endParaRPr sz="13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BtoBマーケティング</a:t>
            </a:r>
            <a:r>
              <a:rPr lang="ja" sz="1300" b="1">
                <a:solidFill>
                  <a:srgbClr val="073763"/>
                </a:solidFill>
                <a:highlight>
                  <a:srgbClr val="EEFF41"/>
                </a:highlight>
                <a:latin typeface="M PLUS 1p"/>
                <a:ea typeface="M PLUS 1p"/>
                <a:cs typeface="M PLUS 1p"/>
                <a:sym typeface="M PLUS 1p"/>
              </a:rPr>
              <a:t>コンサルティング</a:t>
            </a:r>
            <a:r>
              <a:rPr lang="ja" sz="1300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を提供しております</a:t>
            </a:r>
            <a:endParaRPr sz="13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326" name="Google Shape;326;p35"/>
          <p:cNvPicPr preferRelativeResize="0"/>
          <p:nvPr/>
        </p:nvPicPr>
        <p:blipFill rotWithShape="1">
          <a:blip r:embed="rId3">
            <a:alphaModFix/>
          </a:blip>
          <a:srcRect b="6550"/>
          <a:stretch/>
        </p:blipFill>
        <p:spPr>
          <a:xfrm>
            <a:off x="5656975" y="2639225"/>
            <a:ext cx="2411100" cy="1449300"/>
          </a:xfrm>
          <a:prstGeom prst="roundRect">
            <a:avLst>
              <a:gd name="adj" fmla="val 6447"/>
            </a:avLst>
          </a:prstGeom>
          <a:noFill/>
          <a:ln>
            <a:noFill/>
          </a:ln>
        </p:spPr>
      </p:pic>
      <p:sp>
        <p:nvSpPr>
          <p:cNvPr id="327" name="Google Shape;327;p35"/>
          <p:cNvSpPr/>
          <p:nvPr/>
        </p:nvSpPr>
        <p:spPr>
          <a:xfrm>
            <a:off x="4024301" y="3090723"/>
            <a:ext cx="922800" cy="922800"/>
          </a:xfrm>
          <a:prstGeom prst="mathPlus">
            <a:avLst>
              <a:gd name="adj1" fmla="val 23520"/>
            </a:avLst>
          </a:prstGeom>
          <a:solidFill>
            <a:srgbClr val="2C37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5"/>
          <p:cNvSpPr/>
          <p:nvPr/>
        </p:nvSpPr>
        <p:spPr>
          <a:xfrm>
            <a:off x="1523400" y="2163950"/>
            <a:ext cx="1830600" cy="35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rgbClr val="2C38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2C3853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 ツール</a:t>
            </a:r>
            <a:endParaRPr>
              <a:solidFill>
                <a:srgbClr val="2C3853"/>
              </a:solidFill>
              <a:latin typeface="M PLUS 1p Black"/>
              <a:ea typeface="M PLUS 1p Black"/>
              <a:cs typeface="M PLUS 1p Black"/>
              <a:sym typeface="M PLUS 1p Black"/>
            </a:endParaRPr>
          </a:p>
        </p:txBody>
      </p:sp>
      <p:sp>
        <p:nvSpPr>
          <p:cNvPr id="329" name="Google Shape;329;p35"/>
          <p:cNvSpPr/>
          <p:nvPr/>
        </p:nvSpPr>
        <p:spPr>
          <a:xfrm>
            <a:off x="5711800" y="2163950"/>
            <a:ext cx="2280000" cy="35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rgbClr val="2C38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2C3853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 コンサル・代行支援</a:t>
            </a:r>
            <a:endParaRPr>
              <a:solidFill>
                <a:srgbClr val="2C3853"/>
              </a:solidFill>
              <a:latin typeface="M PLUS 1p Black"/>
              <a:ea typeface="M PLUS 1p Black"/>
              <a:cs typeface="M PLUS 1p Black"/>
              <a:sym typeface="M PLUS 1p Black"/>
            </a:endParaRPr>
          </a:p>
        </p:txBody>
      </p:sp>
      <p:pic>
        <p:nvPicPr>
          <p:cNvPr id="330" name="Google Shape;33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4111" y="2128137"/>
            <a:ext cx="1337498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5"/>
          <p:cNvPicPr preferRelativeResize="0"/>
          <p:nvPr/>
        </p:nvPicPr>
        <p:blipFill rotWithShape="1">
          <a:blip r:embed="rId5">
            <a:alphaModFix/>
          </a:blip>
          <a:srcRect t="21073"/>
          <a:stretch/>
        </p:blipFill>
        <p:spPr>
          <a:xfrm>
            <a:off x="6117394" y="4172083"/>
            <a:ext cx="1643855" cy="47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5"/>
          <p:cNvPicPr preferRelativeResize="0"/>
          <p:nvPr/>
        </p:nvPicPr>
        <p:blipFill rotWithShape="1">
          <a:blip r:embed="rId6">
            <a:alphaModFix/>
          </a:blip>
          <a:srcRect t="11823" b="12429"/>
          <a:stretch/>
        </p:blipFill>
        <p:spPr>
          <a:xfrm>
            <a:off x="845950" y="2532776"/>
            <a:ext cx="3164199" cy="17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5"/>
          <p:cNvPicPr preferRelativeResize="0"/>
          <p:nvPr/>
        </p:nvPicPr>
        <p:blipFill rotWithShape="1">
          <a:blip r:embed="rId7">
            <a:alphaModFix/>
          </a:blip>
          <a:srcRect t="18134" b="-8"/>
          <a:stretch/>
        </p:blipFill>
        <p:spPr>
          <a:xfrm>
            <a:off x="1651100" y="4164101"/>
            <a:ext cx="1643888" cy="472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6"/>
          <p:cNvSpPr txBox="1"/>
          <p:nvPr/>
        </p:nvSpPr>
        <p:spPr>
          <a:xfrm>
            <a:off x="3788438" y="932070"/>
            <a:ext cx="48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700">
                <a:latin typeface="M PLUS 1p Medium"/>
                <a:ea typeface="M PLUS 1p Medium"/>
                <a:cs typeface="M PLUS 1p Medium"/>
                <a:sym typeface="M PLUS 1p Medium"/>
              </a:rPr>
              <a:t>BtoBマーケティングに必要な機能を</a:t>
            </a:r>
            <a:endParaRPr sz="1700">
              <a:latin typeface="M PLUS 1p Medium"/>
              <a:ea typeface="M PLUS 1p Medium"/>
              <a:cs typeface="M PLUS 1p Medium"/>
              <a:sym typeface="M PLUS 1p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700">
                <a:latin typeface="M PLUS 1p Medium"/>
                <a:ea typeface="M PLUS 1p Medium"/>
                <a:cs typeface="M PLUS 1p Medium"/>
                <a:sym typeface="M PLUS 1p Medium"/>
              </a:rPr>
              <a:t>まるっとそろえたマーケティングツール</a:t>
            </a:r>
            <a:endParaRPr sz="1700">
              <a:latin typeface="M PLUS 1p Medium"/>
              <a:ea typeface="M PLUS 1p Medium"/>
              <a:cs typeface="M PLUS 1p Medium"/>
              <a:sym typeface="M PLUS 1p Medium"/>
            </a:endParaRPr>
          </a:p>
        </p:txBody>
      </p:sp>
      <p:sp>
        <p:nvSpPr>
          <p:cNvPr id="339" name="Google Shape;339;p36"/>
          <p:cNvSpPr txBox="1">
            <a:spLocks noGrp="1"/>
          </p:cNvSpPr>
          <p:nvPr>
            <p:ph type="title"/>
          </p:nvPr>
        </p:nvSpPr>
        <p:spPr>
          <a:xfrm>
            <a:off x="311700" y="11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ツール「ferret One」のご紹介</a:t>
            </a:r>
            <a:endParaRPr/>
          </a:p>
        </p:txBody>
      </p:sp>
      <p:sp>
        <p:nvSpPr>
          <p:cNvPr id="340" name="Google Shape;340;p36"/>
          <p:cNvSpPr txBox="1"/>
          <p:nvPr/>
        </p:nvSpPr>
        <p:spPr>
          <a:xfrm>
            <a:off x="3826554" y="2280625"/>
            <a:ext cx="30138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CMS機能</a:t>
            </a:r>
            <a:endParaRPr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41" name="Google Shape;341;p36"/>
          <p:cNvSpPr txBox="1"/>
          <p:nvPr/>
        </p:nvSpPr>
        <p:spPr>
          <a:xfrm>
            <a:off x="3834041" y="2564675"/>
            <a:ext cx="236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b="1">
                <a:solidFill>
                  <a:srgbClr val="4286C6"/>
                </a:solidFill>
                <a:highlight>
                  <a:srgbClr val="FFFFFF"/>
                </a:highlight>
                <a:latin typeface="M PLUS 1p"/>
                <a:ea typeface="M PLUS 1p"/>
                <a:cs typeface="M PLUS 1p"/>
                <a:sym typeface="M PLUS 1p"/>
              </a:rPr>
              <a:t>見たまま簡単にWebサイトが更新できる</a:t>
            </a:r>
            <a:endParaRPr sz="11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342" name="Google Shape;3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50" y="1504775"/>
            <a:ext cx="3428575" cy="325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6"/>
          <p:cNvSpPr txBox="1"/>
          <p:nvPr/>
        </p:nvSpPr>
        <p:spPr>
          <a:xfrm>
            <a:off x="6526363" y="2309126"/>
            <a:ext cx="22956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LP機能</a:t>
            </a:r>
            <a:endParaRPr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44" name="Google Shape;344;p36"/>
          <p:cNvSpPr txBox="1"/>
          <p:nvPr/>
        </p:nvSpPr>
        <p:spPr>
          <a:xfrm>
            <a:off x="6533866" y="2593175"/>
            <a:ext cx="236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b="1">
                <a:solidFill>
                  <a:srgbClr val="4286C6"/>
                </a:solidFill>
                <a:highlight>
                  <a:srgbClr val="FFFFFF"/>
                </a:highlight>
                <a:latin typeface="M PLUS 1p"/>
                <a:ea typeface="M PLUS 1p"/>
                <a:cs typeface="M PLUS 1p"/>
                <a:sym typeface="M PLUS 1p"/>
              </a:rPr>
              <a:t>LP改善と量産が自社でサクサク</a:t>
            </a:r>
            <a:endParaRPr sz="11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45" name="Google Shape;345;p36"/>
          <p:cNvSpPr txBox="1"/>
          <p:nvPr/>
        </p:nvSpPr>
        <p:spPr>
          <a:xfrm>
            <a:off x="6526363" y="3060689"/>
            <a:ext cx="22956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MA機能</a:t>
            </a:r>
            <a:endParaRPr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46" name="Google Shape;346;p36"/>
          <p:cNvSpPr txBox="1"/>
          <p:nvPr/>
        </p:nvSpPr>
        <p:spPr>
          <a:xfrm>
            <a:off x="6533866" y="3344738"/>
            <a:ext cx="236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b="1">
                <a:solidFill>
                  <a:srgbClr val="4286C6"/>
                </a:solidFill>
                <a:highlight>
                  <a:srgbClr val="FFFFFF"/>
                </a:highlight>
                <a:latin typeface="M PLUS 1p"/>
                <a:ea typeface="M PLUS 1p"/>
                <a:cs typeface="M PLUS 1p"/>
                <a:sym typeface="M PLUS 1p"/>
              </a:rPr>
              <a:t>複雑な設定なしで簡単に始められる。商談が増える！</a:t>
            </a:r>
            <a:endParaRPr sz="11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47" name="Google Shape;347;p36"/>
          <p:cNvSpPr/>
          <p:nvPr/>
        </p:nvSpPr>
        <p:spPr>
          <a:xfrm>
            <a:off x="3788450" y="1847950"/>
            <a:ext cx="4964400" cy="316200"/>
          </a:xfrm>
          <a:prstGeom prst="roundRect">
            <a:avLst>
              <a:gd name="adj" fmla="val 50000"/>
            </a:avLst>
          </a:prstGeom>
          <a:solidFill>
            <a:srgbClr val="2C3853"/>
          </a:solidFill>
          <a:ln w="19050" cap="flat" cmpd="sng">
            <a:solidFill>
              <a:srgbClr val="2C38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>
                <a:solidFill>
                  <a:schemeClr val="lt1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主な機能</a:t>
            </a:r>
            <a:endParaRPr sz="1100">
              <a:solidFill>
                <a:schemeClr val="lt1"/>
              </a:solidFill>
              <a:latin typeface="M PLUS 1p Black"/>
              <a:ea typeface="M PLUS 1p Black"/>
              <a:cs typeface="M PLUS 1p Black"/>
              <a:sym typeface="M PLUS 1p Black"/>
            </a:endParaRPr>
          </a:p>
        </p:txBody>
      </p:sp>
      <p:sp>
        <p:nvSpPr>
          <p:cNvPr id="348" name="Google Shape;348;p36"/>
          <p:cNvSpPr txBox="1"/>
          <p:nvPr/>
        </p:nvSpPr>
        <p:spPr>
          <a:xfrm>
            <a:off x="3826554" y="3071775"/>
            <a:ext cx="30138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セミナー機能</a:t>
            </a:r>
            <a:endParaRPr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49" name="Google Shape;349;p36"/>
          <p:cNvSpPr txBox="1"/>
          <p:nvPr/>
        </p:nvSpPr>
        <p:spPr>
          <a:xfrm>
            <a:off x="3834051" y="3355825"/>
            <a:ext cx="26235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b="1">
                <a:solidFill>
                  <a:srgbClr val="4286C6"/>
                </a:solidFill>
                <a:highlight>
                  <a:srgbClr val="FFFFFF"/>
                </a:highlight>
                <a:latin typeface="M PLUS 1p"/>
                <a:ea typeface="M PLUS 1p"/>
                <a:cs typeface="M PLUS 1p"/>
                <a:sym typeface="M PLUS 1p"/>
              </a:rPr>
              <a:t>作業工数の多いセミナー運営から振り返りまでの業務を圧倒的に効率化</a:t>
            </a:r>
            <a:endParaRPr sz="11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50" name="Google Shape;350;p36"/>
          <p:cNvSpPr/>
          <p:nvPr/>
        </p:nvSpPr>
        <p:spPr>
          <a:xfrm>
            <a:off x="3857450" y="4000150"/>
            <a:ext cx="4964400" cy="772200"/>
          </a:xfrm>
          <a:prstGeom prst="roundRect">
            <a:avLst>
              <a:gd name="adj" fmla="val 6255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6"/>
          <p:cNvSpPr txBox="1"/>
          <p:nvPr/>
        </p:nvSpPr>
        <p:spPr>
          <a:xfrm>
            <a:off x="3975050" y="4146975"/>
            <a:ext cx="47292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どの機能もやっていることは高度なことなのに、操作は簡単。</a:t>
            </a:r>
            <a:endParaRPr sz="11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誰でも</a:t>
            </a:r>
            <a:r>
              <a:rPr lang="ja" sz="1100" b="1">
                <a:solidFill>
                  <a:srgbClr val="FF0089"/>
                </a:solidFill>
                <a:latin typeface="M PLUS 1p"/>
                <a:ea typeface="M PLUS 1p"/>
                <a:cs typeface="M PLUS 1p"/>
                <a:sym typeface="M PLUS 1p"/>
              </a:rPr>
              <a:t>やりたい施策がすぐできる</a:t>
            </a:r>
            <a:r>
              <a:rPr lang="ja" sz="1100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。だから</a:t>
            </a:r>
            <a:r>
              <a:rPr lang="ja" sz="1100" b="1">
                <a:solidFill>
                  <a:srgbClr val="FF0089"/>
                </a:solidFill>
                <a:latin typeface="M PLUS 1p"/>
                <a:ea typeface="M PLUS 1p"/>
                <a:cs typeface="M PLUS 1p"/>
                <a:sym typeface="M PLUS 1p"/>
              </a:rPr>
              <a:t>生</a:t>
            </a:r>
            <a:r>
              <a:rPr lang="ja" sz="1100" b="1">
                <a:solidFill>
                  <a:srgbClr val="FF0080"/>
                </a:solidFill>
                <a:latin typeface="M PLUS 1p"/>
                <a:ea typeface="M PLUS 1p"/>
                <a:cs typeface="M PLUS 1p"/>
                <a:sym typeface="M PLUS 1p"/>
              </a:rPr>
              <a:t>産性向上</a:t>
            </a:r>
            <a:r>
              <a:rPr lang="ja" sz="1100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が実現できます。</a:t>
            </a:r>
            <a:endParaRPr sz="11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352" name="Google Shape;35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725" y="834200"/>
            <a:ext cx="2200771" cy="7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7"/>
          <p:cNvSpPr/>
          <p:nvPr/>
        </p:nvSpPr>
        <p:spPr>
          <a:xfrm>
            <a:off x="678238" y="1820150"/>
            <a:ext cx="2576700" cy="1461900"/>
          </a:xfrm>
          <a:prstGeom prst="roundRect">
            <a:avLst>
              <a:gd name="adj" fmla="val 6255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7"/>
          <p:cNvSpPr txBox="1"/>
          <p:nvPr/>
        </p:nvSpPr>
        <p:spPr>
          <a:xfrm>
            <a:off x="799613" y="1903601"/>
            <a:ext cx="22956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BtoBマーケコンサル</a:t>
            </a:r>
            <a:endParaRPr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59" name="Google Shape;359;p37"/>
          <p:cNvSpPr/>
          <p:nvPr/>
        </p:nvSpPr>
        <p:spPr>
          <a:xfrm>
            <a:off x="3366698" y="1820150"/>
            <a:ext cx="2576700" cy="1461900"/>
          </a:xfrm>
          <a:prstGeom prst="roundRect">
            <a:avLst>
              <a:gd name="adj" fmla="val 6255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7"/>
          <p:cNvSpPr txBox="1"/>
          <p:nvPr/>
        </p:nvSpPr>
        <p:spPr>
          <a:xfrm>
            <a:off x="3488059" y="1903604"/>
            <a:ext cx="22956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サイト・LP制作支援</a:t>
            </a:r>
            <a:endParaRPr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61" name="Google Shape;361;p37"/>
          <p:cNvSpPr/>
          <p:nvPr/>
        </p:nvSpPr>
        <p:spPr>
          <a:xfrm>
            <a:off x="6055159" y="1820150"/>
            <a:ext cx="2576700" cy="1461900"/>
          </a:xfrm>
          <a:prstGeom prst="roundRect">
            <a:avLst>
              <a:gd name="adj" fmla="val 6255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7"/>
          <p:cNvSpPr txBox="1"/>
          <p:nvPr/>
        </p:nvSpPr>
        <p:spPr>
          <a:xfrm>
            <a:off x="6176512" y="1903600"/>
            <a:ext cx="23643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コンテンツ制作支援</a:t>
            </a:r>
            <a:endParaRPr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63" name="Google Shape;363;p37"/>
          <p:cNvSpPr txBox="1"/>
          <p:nvPr/>
        </p:nvSpPr>
        <p:spPr>
          <a:xfrm>
            <a:off x="807116" y="2187650"/>
            <a:ext cx="236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b="1">
                <a:solidFill>
                  <a:srgbClr val="4286C6"/>
                </a:solidFill>
                <a:highlight>
                  <a:srgbClr val="FFFFFF"/>
                </a:highlight>
                <a:latin typeface="M PLUS 1p"/>
                <a:ea typeface="M PLUS 1p"/>
                <a:cs typeface="M PLUS 1p"/>
                <a:sym typeface="M PLUS 1p"/>
              </a:rPr>
              <a:t>プロが一気通貫で伴走します</a:t>
            </a:r>
            <a:endParaRPr sz="11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64" name="Google Shape;364;p37"/>
          <p:cNvSpPr txBox="1"/>
          <p:nvPr/>
        </p:nvSpPr>
        <p:spPr>
          <a:xfrm>
            <a:off x="730913" y="2454560"/>
            <a:ext cx="23643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・サイト訴求設計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・マーケ戦略設計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・毎月の伴走支援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65" name="Google Shape;365;p37"/>
          <p:cNvSpPr/>
          <p:nvPr/>
        </p:nvSpPr>
        <p:spPr>
          <a:xfrm>
            <a:off x="678238" y="3420350"/>
            <a:ext cx="2576700" cy="1364700"/>
          </a:xfrm>
          <a:prstGeom prst="roundRect">
            <a:avLst>
              <a:gd name="adj" fmla="val 6255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7"/>
          <p:cNvSpPr txBox="1"/>
          <p:nvPr/>
        </p:nvSpPr>
        <p:spPr>
          <a:xfrm>
            <a:off x="799613" y="3503801"/>
            <a:ext cx="22956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広告運用代行</a:t>
            </a:r>
            <a:endParaRPr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67" name="Google Shape;367;p37"/>
          <p:cNvSpPr/>
          <p:nvPr/>
        </p:nvSpPr>
        <p:spPr>
          <a:xfrm>
            <a:off x="3366700" y="3420350"/>
            <a:ext cx="2576700" cy="1364700"/>
          </a:xfrm>
          <a:prstGeom prst="roundRect">
            <a:avLst>
              <a:gd name="adj" fmla="val 6255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7"/>
          <p:cNvSpPr txBox="1"/>
          <p:nvPr/>
        </p:nvSpPr>
        <p:spPr>
          <a:xfrm>
            <a:off x="3488059" y="3503804"/>
            <a:ext cx="22956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広報コンサルティング</a:t>
            </a:r>
            <a:endParaRPr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69" name="Google Shape;369;p37"/>
          <p:cNvSpPr/>
          <p:nvPr/>
        </p:nvSpPr>
        <p:spPr>
          <a:xfrm>
            <a:off x="6055162" y="3420350"/>
            <a:ext cx="2576700" cy="1364700"/>
          </a:xfrm>
          <a:prstGeom prst="roundRect">
            <a:avLst>
              <a:gd name="adj" fmla="val 6255"/>
            </a:avLst>
          </a:prstGeom>
          <a:solidFill>
            <a:srgbClr val="FFFFFF"/>
          </a:solidFill>
          <a:ln>
            <a:noFill/>
          </a:ln>
          <a:effectLst>
            <a:outerShdw blurRad="142875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7"/>
          <p:cNvSpPr txBox="1"/>
          <p:nvPr/>
        </p:nvSpPr>
        <p:spPr>
          <a:xfrm>
            <a:off x="6176516" y="3503804"/>
            <a:ext cx="22956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マーケ作業代行</a:t>
            </a:r>
            <a:endParaRPr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71" name="Google Shape;371;p37"/>
          <p:cNvSpPr txBox="1"/>
          <p:nvPr/>
        </p:nvSpPr>
        <p:spPr>
          <a:xfrm>
            <a:off x="807116" y="3787850"/>
            <a:ext cx="236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b="1">
                <a:solidFill>
                  <a:srgbClr val="4286C6"/>
                </a:solidFill>
                <a:highlight>
                  <a:srgbClr val="FFFFFF"/>
                </a:highlight>
                <a:latin typeface="M PLUS 1p"/>
                <a:ea typeface="M PLUS 1p"/>
                <a:cs typeface="M PLUS 1p"/>
                <a:sym typeface="M PLUS 1p"/>
              </a:rPr>
              <a:t>バナー制作やコンサルティングも</a:t>
            </a:r>
            <a:endParaRPr sz="11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72" name="Google Shape;372;p37"/>
          <p:cNvSpPr txBox="1"/>
          <p:nvPr/>
        </p:nvSpPr>
        <p:spPr>
          <a:xfrm>
            <a:off x="730913" y="4092650"/>
            <a:ext cx="23643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・広告運用代行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・広告クリエイティブ制作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・LPOコンサルティング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73" name="Google Shape;373;p37"/>
          <p:cNvSpPr txBox="1"/>
          <p:nvPr/>
        </p:nvSpPr>
        <p:spPr>
          <a:xfrm>
            <a:off x="3474116" y="2187650"/>
            <a:ext cx="236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b="1">
                <a:solidFill>
                  <a:srgbClr val="4286C6"/>
                </a:solidFill>
                <a:highlight>
                  <a:srgbClr val="FFFFFF"/>
                </a:highlight>
                <a:latin typeface="M PLUS 1p"/>
                <a:ea typeface="M PLUS 1p"/>
                <a:cs typeface="M PLUS 1p"/>
                <a:sym typeface="M PLUS 1p"/>
              </a:rPr>
              <a:t>運用しやすいサイトを納品</a:t>
            </a:r>
            <a:endParaRPr sz="1100" b="1">
              <a:solidFill>
                <a:srgbClr val="4286C6"/>
              </a:solidFill>
              <a:highlight>
                <a:srgbClr val="FFFFFF"/>
              </a:highlight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74" name="Google Shape;374;p37"/>
          <p:cNvSpPr txBox="1"/>
          <p:nvPr/>
        </p:nvSpPr>
        <p:spPr>
          <a:xfrm>
            <a:off x="3474113" y="2454560"/>
            <a:ext cx="23643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WebサイトやLP制作を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要件定義からワイヤーフレーム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デザイン・構築まで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75" name="Google Shape;375;p37"/>
          <p:cNvSpPr txBox="1"/>
          <p:nvPr/>
        </p:nvSpPr>
        <p:spPr>
          <a:xfrm>
            <a:off x="6177325" y="2187650"/>
            <a:ext cx="236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100" b="1">
                <a:solidFill>
                  <a:srgbClr val="4286C6"/>
                </a:solidFill>
                <a:highlight>
                  <a:srgbClr val="FFFFFF"/>
                </a:highlight>
                <a:latin typeface="M PLUS 1p"/>
                <a:ea typeface="M PLUS 1p"/>
                <a:cs typeface="M PLUS 1p"/>
                <a:sym typeface="M PLUS 1p"/>
              </a:rPr>
              <a:t>制作代行でリソースを補完</a:t>
            </a:r>
            <a:endParaRPr sz="11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4286C6"/>
              </a:solidFill>
              <a:highlight>
                <a:srgbClr val="FFFFFF"/>
              </a:highlight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76" name="Google Shape;376;p37"/>
          <p:cNvSpPr txBox="1"/>
          <p:nvPr/>
        </p:nvSpPr>
        <p:spPr>
          <a:xfrm>
            <a:off x="6141113" y="2454560"/>
            <a:ext cx="23643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・SEO記事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・事例インタビュー記事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・ホワイトペーパー・資料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・動画コンテンツ制作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77" name="Google Shape;377;p37"/>
          <p:cNvSpPr txBox="1"/>
          <p:nvPr/>
        </p:nvSpPr>
        <p:spPr>
          <a:xfrm>
            <a:off x="3474116" y="3787850"/>
            <a:ext cx="236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b="1">
                <a:solidFill>
                  <a:srgbClr val="4286C6"/>
                </a:solidFill>
                <a:highlight>
                  <a:srgbClr val="FFFFFF"/>
                </a:highlight>
                <a:latin typeface="M PLUS 1p"/>
                <a:ea typeface="M PLUS 1p"/>
                <a:cs typeface="M PLUS 1p"/>
                <a:sym typeface="M PLUS 1p"/>
              </a:rPr>
              <a:t>認知施策で受注効率をアップ</a:t>
            </a:r>
            <a:endParaRPr sz="11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78" name="Google Shape;378;p37"/>
          <p:cNvSpPr txBox="1"/>
          <p:nvPr/>
        </p:nvSpPr>
        <p:spPr>
          <a:xfrm>
            <a:off x="3474113" y="4092650"/>
            <a:ext cx="23643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・広報基礎・発掘研修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・メディアアプローチ研修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・メディア関係者紹介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79" name="Google Shape;379;p37"/>
          <p:cNvSpPr txBox="1"/>
          <p:nvPr/>
        </p:nvSpPr>
        <p:spPr>
          <a:xfrm>
            <a:off x="6141116" y="3787850"/>
            <a:ext cx="236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b="1">
                <a:solidFill>
                  <a:srgbClr val="4286C6"/>
                </a:solidFill>
                <a:highlight>
                  <a:srgbClr val="FFFFFF"/>
                </a:highlight>
                <a:latin typeface="M PLUS 1p"/>
                <a:ea typeface="M PLUS 1p"/>
                <a:cs typeface="M PLUS 1p"/>
                <a:sym typeface="M PLUS 1p"/>
              </a:rPr>
              <a:t>リソース提供で実行力を加速</a:t>
            </a:r>
            <a:endParaRPr sz="11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80" name="Google Shape;380;p37"/>
          <p:cNvSpPr txBox="1"/>
          <p:nvPr/>
        </p:nvSpPr>
        <p:spPr>
          <a:xfrm>
            <a:off x="6141113" y="4092650"/>
            <a:ext cx="23643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マーケティング施策を実行する際に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発生する作業を弊社スタッフが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solidFill>
                  <a:srgbClr val="2E3855"/>
                </a:solidFill>
                <a:latin typeface="M PLUS 1p"/>
                <a:ea typeface="M PLUS 1p"/>
                <a:cs typeface="M PLUS 1p"/>
                <a:sym typeface="M PLUS 1p"/>
              </a:rPr>
              <a:t>代行する支援サービスです。</a:t>
            </a:r>
            <a:endParaRPr sz="800">
              <a:solidFill>
                <a:srgbClr val="2E3855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81" name="Google Shape;381;p37"/>
          <p:cNvSpPr txBox="1"/>
          <p:nvPr/>
        </p:nvSpPr>
        <p:spPr>
          <a:xfrm>
            <a:off x="3788438" y="932070"/>
            <a:ext cx="48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700">
                <a:latin typeface="M PLUS 1p Medium"/>
                <a:ea typeface="M PLUS 1p Medium"/>
                <a:cs typeface="M PLUS 1p Medium"/>
                <a:sym typeface="M PLUS 1p Medium"/>
              </a:rPr>
              <a:t>マーケティング戦略のご相談からコンテンツの</a:t>
            </a:r>
            <a:endParaRPr sz="1700">
              <a:latin typeface="M PLUS 1p Medium"/>
              <a:ea typeface="M PLUS 1p Medium"/>
              <a:cs typeface="M PLUS 1p Medium"/>
              <a:sym typeface="M PLUS 1p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700">
                <a:latin typeface="M PLUS 1p Medium"/>
                <a:ea typeface="M PLUS 1p Medium"/>
                <a:cs typeface="M PLUS 1p Medium"/>
                <a:sym typeface="M PLUS 1p Medium"/>
              </a:rPr>
              <a:t>作成代行まで、大小様々なご依頼ができます。</a:t>
            </a:r>
            <a:endParaRPr sz="1700">
              <a:latin typeface="M PLUS 1p Medium"/>
              <a:ea typeface="M PLUS 1p Medium"/>
              <a:cs typeface="M PLUS 1p Medium"/>
              <a:sym typeface="M PLUS 1p Medium"/>
            </a:endParaRPr>
          </a:p>
        </p:txBody>
      </p:sp>
      <p:pic>
        <p:nvPicPr>
          <p:cNvPr id="382" name="Google Shape;3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847" y="2415835"/>
            <a:ext cx="719400" cy="7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9746" y="2483723"/>
            <a:ext cx="631013" cy="63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6292" y="2478867"/>
            <a:ext cx="648225" cy="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6">
            <a:alphaModFix/>
          </a:blip>
          <a:srcRect l="8235" t="11656" r="7118" b="9746"/>
          <a:stretch/>
        </p:blipFill>
        <p:spPr>
          <a:xfrm>
            <a:off x="2538906" y="4148266"/>
            <a:ext cx="61675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50437" y="4076000"/>
            <a:ext cx="694200" cy="6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85239" y="4031525"/>
            <a:ext cx="800925" cy="8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2714" y="852313"/>
            <a:ext cx="2200713" cy="8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7"/>
          <p:cNvSpPr txBox="1">
            <a:spLocks noGrp="1"/>
          </p:cNvSpPr>
          <p:nvPr>
            <p:ph type="title"/>
          </p:nvPr>
        </p:nvSpPr>
        <p:spPr>
          <a:xfrm>
            <a:off x="311700" y="11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 コンサル・代行支援「ferret SOL」のご紹介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8"/>
          <p:cNvSpPr txBox="1">
            <a:spLocks noGrp="1"/>
          </p:cNvSpPr>
          <p:nvPr>
            <p:ph type="title"/>
          </p:nvPr>
        </p:nvSpPr>
        <p:spPr>
          <a:xfrm>
            <a:off x="311700" y="11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会社概要</a:t>
            </a:r>
            <a:endParaRPr/>
          </a:p>
        </p:txBody>
      </p:sp>
      <p:pic>
        <p:nvPicPr>
          <p:cNvPr id="395" name="Google Shape;395;p38"/>
          <p:cNvPicPr preferRelativeResize="0"/>
          <p:nvPr/>
        </p:nvPicPr>
        <p:blipFill rotWithShape="1">
          <a:blip r:embed="rId3">
            <a:alphaModFix/>
          </a:blip>
          <a:srcRect l="22360"/>
          <a:stretch/>
        </p:blipFill>
        <p:spPr>
          <a:xfrm>
            <a:off x="550725" y="976375"/>
            <a:ext cx="1901025" cy="7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8"/>
          <p:cNvSpPr txBox="1"/>
          <p:nvPr/>
        </p:nvSpPr>
        <p:spPr>
          <a:xfrm>
            <a:off x="4079575" y="1037375"/>
            <a:ext cx="4965000" cy="3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社名		株式会社ベーシック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創業		2004年3月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事業内容	SaaS・メディア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代表者	秋山 勝</a:t>
            </a:r>
            <a:endParaRPr sz="11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従業員数	154名（2024年5月末現在）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所在地	東京都千代田区一番町17-6 一番町MSビル 2F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株主		創業者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One Capital株式会社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i-nest capital株式会社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株式会社博報堂ＤＹベンチャーズ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デジタル・アドバタイジング・コンソーシアム株式会社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トランスコスモス株式会社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りそなキャピタル株式会社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みずほキャピタル株式会社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SMBCベンチャーキャピタル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2C3753"/>
                </a:solidFill>
                <a:latin typeface="M PLUS 1p"/>
                <a:ea typeface="M PLUS 1p"/>
                <a:cs typeface="M PLUS 1p"/>
                <a:sym typeface="M PLUS 1p"/>
              </a:rPr>
              <a:t>株式会社R SQUARED</a:t>
            </a:r>
            <a:endParaRPr sz="1200">
              <a:solidFill>
                <a:srgbClr val="2C375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397" name="Google Shape;39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722" y="1866463"/>
            <a:ext cx="3132326" cy="2088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753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">
            <a:hlinkClick r:id="rId3"/>
          </p:cNvPr>
          <p:cNvSpPr/>
          <p:nvPr/>
        </p:nvSpPr>
        <p:spPr>
          <a:xfrm>
            <a:off x="3187850" y="1669000"/>
            <a:ext cx="2778900" cy="453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1C232"/>
              </a:gs>
              <a:gs pos="100000">
                <a:srgbClr val="F58E09"/>
              </a:gs>
            </a:gsLst>
            <a:lin ang="10800025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74975" tIns="74975" rIns="74975" bIns="749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　　資料をダウンロードする</a:t>
            </a:r>
            <a:endParaRPr sz="12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406" name="Google Shape;4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4525" y="1736900"/>
            <a:ext cx="277800" cy="3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9300" y="2280564"/>
            <a:ext cx="386575" cy="3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9">
            <a:hlinkClick r:id="rId6"/>
          </p:cNvPr>
          <p:cNvSpPr/>
          <p:nvPr/>
        </p:nvSpPr>
        <p:spPr>
          <a:xfrm>
            <a:off x="3182550" y="2242500"/>
            <a:ext cx="2778900" cy="453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1C232"/>
              </a:gs>
              <a:gs pos="100000">
                <a:srgbClr val="F58E09"/>
              </a:gs>
            </a:gsLst>
            <a:lin ang="10800025" scaled="0"/>
          </a:gradFill>
          <a:ln>
            <a:noFill/>
          </a:ln>
          <a:effectLst>
            <a:outerShdw blurRad="2857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74975" tIns="74975" rIns="74975" bIns="749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　無料デモを体験する</a:t>
            </a:r>
            <a:endParaRPr sz="1200" b="1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409" name="Google Shape;40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3430775" y="2287975"/>
            <a:ext cx="405300" cy="36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4350300" y="847675"/>
            <a:ext cx="3888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2.</a:t>
            </a:r>
            <a:endParaRPr sz="1800">
              <a:solidFill>
                <a:srgbClr val="1C4587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4739125" y="1274825"/>
            <a:ext cx="2699700" cy="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制作与件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想定納品物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参考資料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4655100" y="847675"/>
            <a:ext cx="343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000000"/>
                </a:solidFill>
                <a:latin typeface="M PLUS 1"/>
                <a:ea typeface="M PLUS 1"/>
                <a:cs typeface="M PLUS 1"/>
                <a:sym typeface="M PLUS 1"/>
              </a:rPr>
              <a:t>制作与件</a:t>
            </a:r>
            <a:endParaRPr sz="1800">
              <a:solidFill>
                <a:srgbClr val="000000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Index</a:t>
            </a:r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334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1. </a:t>
            </a:r>
            <a:endParaRPr sz="1800">
              <a:solidFill>
                <a:srgbClr val="1C4587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700525" y="1274825"/>
            <a:ext cx="2780700" cy="30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概要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自社の事業内容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背景と課題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現状のサイトパフォーマンス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リニューアルの目的と目標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ターゲット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自社のUSP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競合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スケジュールと予算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弊社プロジェクト体制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3917200" y="3699175"/>
            <a:ext cx="4452900" cy="829200"/>
          </a:xfrm>
          <a:prstGeom prst="wedgeRectCallout">
            <a:avLst>
              <a:gd name="adj1" fmla="val 54900"/>
              <a:gd name="adj2" fmla="val 30171"/>
            </a:avLst>
          </a:prstGeom>
          <a:solidFill>
            <a:srgbClr val="111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本テンプレートの記載内容は全て、あくまでも一例です。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実際の案件に応じて項目を編集してご活用ください。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175074" y="3911250"/>
            <a:ext cx="597250" cy="7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540300" y="847675"/>
            <a:ext cx="35478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000000"/>
                </a:solidFill>
                <a:latin typeface="M PLUS 1"/>
                <a:ea typeface="M PLUS 1"/>
                <a:cs typeface="M PLUS 1"/>
                <a:sym typeface="M PLUS 1"/>
              </a:rPr>
              <a:t>プロジェクト全体像</a:t>
            </a:r>
            <a:endParaRPr sz="1800">
              <a:solidFill>
                <a:srgbClr val="000000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4350300" y="2219275"/>
            <a:ext cx="4437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3. </a:t>
            </a:r>
            <a:endParaRPr sz="1800">
              <a:solidFill>
                <a:srgbClr val="1C4587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4655100" y="2219275"/>
            <a:ext cx="35478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000000"/>
                </a:solidFill>
                <a:latin typeface="M PLUS 1"/>
                <a:ea typeface="M PLUS 1"/>
                <a:cs typeface="M PLUS 1"/>
                <a:sym typeface="M PLUS 1"/>
              </a:rPr>
              <a:t>提案依頼与件</a:t>
            </a:r>
            <a:endParaRPr sz="1800">
              <a:solidFill>
                <a:srgbClr val="000000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4739125" y="2646425"/>
            <a:ext cx="2699700" cy="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ご提案いただきたいもの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スケジュールと提出方法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b="0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b="0"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460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概要</a:t>
            </a:r>
            <a:endParaRPr sz="2200"/>
          </a:p>
        </p:txBody>
      </p:sp>
      <p:graphicFrame>
        <p:nvGraphicFramePr>
          <p:cNvPr id="113" name="Google Shape;113;p16"/>
          <p:cNvGraphicFramePr/>
          <p:nvPr/>
        </p:nvGraphicFramePr>
        <p:xfrm>
          <a:off x="489625" y="916175"/>
          <a:ext cx="8342675" cy="3891644"/>
        </p:xfrm>
        <a:graphic>
          <a:graphicData uri="http://schemas.openxmlformats.org/drawingml/2006/table">
            <a:tbl>
              <a:tblPr>
                <a:noFill/>
                <a:tableStyleId>{2616814E-6CAE-45ED-A27B-61848CF66768}</a:tableStyleId>
              </a:tblPr>
              <a:tblGrid>
                <a:gridCol w="172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・プロジェクト名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2000" b="1"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 ○サイトリニューアル</a:t>
                      </a:r>
                      <a:endParaRPr sz="2000" b="1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・対象サイト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 ○サイト　</a:t>
                      </a:r>
                      <a:r>
                        <a:rPr lang="ja" sz="1200">
                          <a:solidFill>
                            <a:srgbClr val="00BCD4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https:// ----- /</a:t>
                      </a:r>
                      <a:endParaRPr sz="1200">
                        <a:solidFill>
                          <a:srgbClr val="00BCD4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多言語化サイト　</a:t>
                      </a:r>
                      <a:r>
                        <a:rPr lang="ja" sz="1200">
                          <a:solidFill>
                            <a:srgbClr val="00BCD4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https:// ----- /en</a:t>
                      </a:r>
                      <a:endParaRPr sz="1200">
                        <a:solidFill>
                          <a:srgbClr val="00BCD4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・目的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リード獲得の強化</a:t>
                      </a:r>
                      <a:endParaRPr sz="1200">
                        <a:solidFill>
                          <a:schemeClr val="dk1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・</a:t>
                      </a:r>
                      <a:r>
                        <a:rPr lang="ja" sz="12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訴求の見直しとサイト内情報の整理により、ユーザーのサービス理解度の向上</a:t>
                      </a:r>
                      <a:endParaRPr sz="12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・運用しやすさにより、マーケティング施策の実行スピード向上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・プロジェクトの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　ゴール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まずは、1年後にサイト経由のリード獲得数：⚪︎⚪︎件/月獲得できる状態</a:t>
                      </a:r>
                      <a:endParaRPr sz="1200">
                        <a:solidFill>
                          <a:schemeClr val="dk1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7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/>
                        <a:t>・リリース日</a:t>
                      </a:r>
                      <a:endParaRPr sz="12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YYYY年MM月DD日（○）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2F6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/>
          <p:nvPr/>
        </p:nvSpPr>
        <p:spPr>
          <a:xfrm>
            <a:off x="5150" y="1602500"/>
            <a:ext cx="9144000" cy="2036700"/>
          </a:xfrm>
          <a:prstGeom prst="rec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8472458" y="46969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 sz="1100">
                <a:solidFill>
                  <a:srgbClr val="666666"/>
                </a:solidFill>
              </a:rPr>
              <a:t>5</a:t>
            </a:fld>
            <a:endParaRPr sz="1100">
              <a:solidFill>
                <a:srgbClr val="666666"/>
              </a:solidFill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397" y="156821"/>
            <a:ext cx="936803" cy="3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/>
          <p:nvPr/>
        </p:nvSpPr>
        <p:spPr>
          <a:xfrm>
            <a:off x="386150" y="1925675"/>
            <a:ext cx="427200" cy="14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1.</a:t>
            </a:r>
            <a:endParaRPr sz="2400" b="1">
              <a:solidFill>
                <a:srgbClr val="FFE5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843350" y="1925675"/>
            <a:ext cx="5569200" cy="14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>
                <a:solidFill>
                  <a:schemeClr val="lt1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プロジェクト全体像</a:t>
            </a:r>
            <a:endParaRPr sz="2400">
              <a:solidFill>
                <a:srgbClr val="FFE599"/>
              </a:solidFill>
              <a:latin typeface="M PLUS 1 ExtraBold"/>
              <a:ea typeface="M PLUS 1 ExtraBold"/>
              <a:cs typeface="M PLUS 1 ExtraBold"/>
              <a:sym typeface="M PLUS 1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624325" y="10462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◼︎サービス内容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460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自社の事業内容</a:t>
            </a:r>
            <a:endParaRPr sz="2200"/>
          </a:p>
        </p:txBody>
      </p:sp>
      <p:sp>
        <p:nvSpPr>
          <p:cNvPr id="132" name="Google Shape;132;p18"/>
          <p:cNvSpPr txBox="1"/>
          <p:nvPr/>
        </p:nvSpPr>
        <p:spPr>
          <a:xfrm>
            <a:off x="917275" y="1427225"/>
            <a:ext cx="75399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 b="1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製造業向けのコンサルティング</a:t>
            </a:r>
            <a:endParaRPr sz="1300" b="1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・製造業の開発力強化を支援する研修プログラム・コンサルティング・ツール提供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　※複数事業の場合は、主要事業／成長事業なども記載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624325" y="25702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◼︎主なターゲット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917275" y="2951225"/>
            <a:ext cx="7539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 b="1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業績の停滞に悩む、製造業企業の事業責任者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5989500" y="3826025"/>
            <a:ext cx="2151900" cy="626100"/>
          </a:xfrm>
          <a:prstGeom prst="wedgeRectCallout">
            <a:avLst>
              <a:gd name="adj1" fmla="val 54900"/>
              <a:gd name="adj2" fmla="val 30171"/>
            </a:avLst>
          </a:prstGeom>
          <a:solidFill>
            <a:srgbClr val="111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把握しやすいように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まずは大まかに伝えます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22674" y="3835050"/>
            <a:ext cx="597250" cy="7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/>
          <p:nvPr/>
        </p:nvSpPr>
        <p:spPr>
          <a:xfrm>
            <a:off x="917275" y="3332225"/>
            <a:ext cx="75399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・新製品の開発、新規事業の創出が進まない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・他社との差別化ができていない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・革新的な開発スキルを組織的に向上したい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5545450" y="3826025"/>
            <a:ext cx="2519700" cy="626100"/>
          </a:xfrm>
          <a:prstGeom prst="wedgeRectCallout">
            <a:avLst>
              <a:gd name="adj1" fmla="val 54900"/>
              <a:gd name="adj2" fmla="val 30171"/>
            </a:avLst>
          </a:prstGeom>
          <a:solidFill>
            <a:srgbClr val="111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サイトリニューアルを実施する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背景を記載します。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22674" y="3835050"/>
            <a:ext cx="597250" cy="7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460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背景と課題</a:t>
            </a:r>
            <a:endParaRPr sz="2200"/>
          </a:p>
        </p:txBody>
      </p:sp>
      <p:sp>
        <p:nvSpPr>
          <p:cNvPr id="148" name="Google Shape;148;p19"/>
          <p:cNvSpPr txBox="1"/>
          <p:nvPr/>
        </p:nvSpPr>
        <p:spPr>
          <a:xfrm>
            <a:off x="624325" y="11224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◼︎事業課題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688675" y="1503425"/>
            <a:ext cx="7539900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・既存顧客からの売上が頭打ち、新規顧客開拓が急務に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・Webサイトの活用最大化や、営業のDX化などの必要性を感じている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50" name="Google Shape;150;p19"/>
          <p:cNvSpPr txBox="1"/>
          <p:nvPr/>
        </p:nvSpPr>
        <p:spPr>
          <a:xfrm>
            <a:off x="624325" y="21892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◼︎サイト課題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688675" y="2570225"/>
            <a:ext cx="7539900" cy="16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・現状、Webサイト経由の問い合わせは少なく、商談にも繋がっていない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・データ分析できる仕組みになっていないので、顧客ニーズも特定できていない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・サイトの情報構造が分かりにくく、デザインも古いと感じている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・Word Pressを使っているが、操作が難しく対応できる担当が限られているため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　情報更新や施策実行のスピードが遅い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57" name="Google Shape;157;p20"/>
          <p:cNvGraphicFramePr/>
          <p:nvPr/>
        </p:nvGraphicFramePr>
        <p:xfrm>
          <a:off x="489625" y="916175"/>
          <a:ext cx="8342675" cy="1910393"/>
        </p:xfrm>
        <a:graphic>
          <a:graphicData uri="http://schemas.openxmlformats.org/drawingml/2006/table">
            <a:tbl>
              <a:tblPr>
                <a:noFill/>
                <a:tableStyleId>{2616814E-6CAE-45ED-A27B-61848CF66768}</a:tableStyleId>
              </a:tblPr>
              <a:tblGrid>
                <a:gridCol w="193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・月間PV / UU</a:t>
                      </a:r>
                      <a:endParaRPr sz="12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PV：　｜UU：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・月間リード獲得数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CV：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・利用ディバイス比率</a:t>
                      </a:r>
                      <a:endParaRPr sz="12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PC：n％ ｜ モバイル：n％ ｜ タブレット：n％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 b="1">
                          <a:solidFill>
                            <a:schemeClr val="dk1"/>
                          </a:solidFill>
                        </a:rPr>
                        <a:t>・主要流入キーワード</a:t>
                      </a:r>
                      <a:endParaRPr sz="12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8" name="Google Shape;158;p20"/>
          <p:cNvSpPr/>
          <p:nvPr/>
        </p:nvSpPr>
        <p:spPr>
          <a:xfrm>
            <a:off x="5838325" y="3064025"/>
            <a:ext cx="2361300" cy="626100"/>
          </a:xfrm>
          <a:prstGeom prst="wedgeRectCallout">
            <a:avLst>
              <a:gd name="adj1" fmla="val 54900"/>
              <a:gd name="adj2" fmla="val 30171"/>
            </a:avLst>
          </a:prstGeom>
          <a:solidFill>
            <a:srgbClr val="111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Webサイト状況が分かれば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記載します。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159" name="Google Shape;1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51274" y="3073050"/>
            <a:ext cx="597250" cy="7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38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774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現状のサイトパフォーマンス</a:t>
            </a:r>
            <a:endParaRPr sz="2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1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リニューアルの目的と目標</a:t>
            </a:r>
            <a:endParaRPr sz="2200"/>
          </a:p>
        </p:txBody>
      </p:sp>
      <p:sp>
        <p:nvSpPr>
          <p:cNvPr id="170" name="Google Shape;170;p21"/>
          <p:cNvSpPr txBox="1"/>
          <p:nvPr/>
        </p:nvSpPr>
        <p:spPr>
          <a:xfrm>
            <a:off x="624325" y="23416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◼︎成果目標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688675" y="2722625"/>
            <a:ext cx="75399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・今年度中に月間</a:t>
            </a: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○ ○</a:t>
            </a: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件の新規リード獲得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72" name="Google Shape;172;p21"/>
          <p:cNvSpPr txBox="1"/>
          <p:nvPr/>
        </p:nvSpPr>
        <p:spPr>
          <a:xfrm>
            <a:off x="624325" y="32560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◼︎状態目標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688675" y="3637025"/>
            <a:ext cx="7539900" cy="7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・担当者自身でサイトを更新できる状態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・効果検証できる状態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74" name="Google Shape;174;p21"/>
          <p:cNvSpPr/>
          <p:nvPr/>
        </p:nvSpPr>
        <p:spPr>
          <a:xfrm>
            <a:off x="5420775" y="3749825"/>
            <a:ext cx="2873100" cy="626100"/>
          </a:xfrm>
          <a:prstGeom prst="wedgeRectCallout">
            <a:avLst>
              <a:gd name="adj1" fmla="val 54900"/>
              <a:gd name="adj2" fmla="val 30171"/>
            </a:avLst>
          </a:prstGeom>
          <a:solidFill>
            <a:srgbClr val="1111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事業として必要な成果や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実現したい状態などを記載します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22674" y="3835050"/>
            <a:ext cx="597250" cy="7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/>
          <p:nvPr/>
        </p:nvSpPr>
        <p:spPr>
          <a:xfrm>
            <a:off x="624325" y="10462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◼︎目的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688675" y="1427225"/>
            <a:ext cx="75399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50" tIns="95150" rIns="95150" bIns="951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・新規顧客開拓に繋がるリード獲得ができるサイトにする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・更新・効果検証など運用しやすいサイトにする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1947</Words>
  <Application>Microsoft Office PowerPoint</Application>
  <PresentationFormat>画面に合わせる (16:9)</PresentationFormat>
  <Paragraphs>330</Paragraphs>
  <Slides>27</Slides>
  <Notes>27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8" baseType="lpstr">
      <vt:lpstr>M PLUS 1</vt:lpstr>
      <vt:lpstr>M PLUS 1p Medium</vt:lpstr>
      <vt:lpstr>Oswald</vt:lpstr>
      <vt:lpstr>M PLUS 1 ExtraBold</vt:lpstr>
      <vt:lpstr>M PLUS 1 SemiBold</vt:lpstr>
      <vt:lpstr>M PLUS 1p</vt:lpstr>
      <vt:lpstr>M PLUS 1p ExtraBold</vt:lpstr>
      <vt:lpstr>M PLUS 1p Black</vt:lpstr>
      <vt:lpstr>Meiryo</vt:lpstr>
      <vt:lpstr>Arial</vt:lpstr>
      <vt:lpstr>Simple Light</vt:lpstr>
      <vt:lpstr>サイトリニューアル</vt:lpstr>
      <vt:lpstr>サイトリニューアル 提案依頼書</vt:lpstr>
      <vt:lpstr>Index</vt:lpstr>
      <vt:lpstr>1</vt:lpstr>
      <vt:lpstr>PowerPoint プレゼンテーション</vt:lpstr>
      <vt:lpstr>1</vt:lpstr>
      <vt:lpstr>1</vt:lpstr>
      <vt:lpstr>1</vt:lpstr>
      <vt:lpstr>1</vt:lpstr>
      <vt:lpstr>1</vt:lpstr>
      <vt:lpstr>1</vt:lpstr>
      <vt:lpstr>1</vt:lpstr>
      <vt:lpstr>1</vt:lpstr>
      <vt:lpstr>1</vt:lpstr>
      <vt:lpstr>PowerPoint プレゼンテーション</vt:lpstr>
      <vt:lpstr>2</vt:lpstr>
      <vt:lpstr>2</vt:lpstr>
      <vt:lpstr>2</vt:lpstr>
      <vt:lpstr>PowerPoint プレゼンテーション</vt:lpstr>
      <vt:lpstr>3</vt:lpstr>
      <vt:lpstr>3</vt:lpstr>
      <vt:lpstr>当社サービス 「ferret」のご紹介</vt:lpstr>
      <vt:lpstr>ferret とは  </vt:lpstr>
      <vt:lpstr>ツール「ferret One」のご紹介</vt:lpstr>
      <vt:lpstr> コンサル・代行支援「ferret SOL」のご紹介</vt:lpstr>
      <vt:lpstr>会社概要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manami sato</cp:lastModifiedBy>
  <cp:revision>1</cp:revision>
  <dcterms:modified xsi:type="dcterms:W3CDTF">2024-09-24T08:51:56Z</dcterms:modified>
</cp:coreProperties>
</file>